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9" r:id="rId1"/>
  </p:sldMasterIdLst>
  <p:notesMasterIdLst>
    <p:notesMasterId r:id="rId48"/>
  </p:notesMasterIdLst>
  <p:sldIdLst>
    <p:sldId id="256" r:id="rId2"/>
    <p:sldId id="357" r:id="rId3"/>
    <p:sldId id="358" r:id="rId4"/>
    <p:sldId id="390" r:id="rId5"/>
    <p:sldId id="391" r:id="rId6"/>
    <p:sldId id="392" r:id="rId7"/>
    <p:sldId id="393" r:id="rId8"/>
    <p:sldId id="394" r:id="rId9"/>
    <p:sldId id="395" r:id="rId10"/>
    <p:sldId id="396" r:id="rId11"/>
    <p:sldId id="397" r:id="rId12"/>
    <p:sldId id="398" r:id="rId13"/>
    <p:sldId id="399" r:id="rId14"/>
    <p:sldId id="401" r:id="rId15"/>
    <p:sldId id="402" r:id="rId16"/>
    <p:sldId id="403" r:id="rId17"/>
    <p:sldId id="405" r:id="rId18"/>
    <p:sldId id="406" r:id="rId19"/>
    <p:sldId id="407" r:id="rId20"/>
    <p:sldId id="408" r:id="rId21"/>
    <p:sldId id="409" r:id="rId22"/>
    <p:sldId id="410" r:id="rId23"/>
    <p:sldId id="404" r:id="rId24"/>
    <p:sldId id="411" r:id="rId25"/>
    <p:sldId id="412" r:id="rId26"/>
    <p:sldId id="364" r:id="rId27"/>
    <p:sldId id="413" r:id="rId28"/>
    <p:sldId id="416" r:id="rId29"/>
    <p:sldId id="414" r:id="rId30"/>
    <p:sldId id="417" r:id="rId31"/>
    <p:sldId id="418" r:id="rId32"/>
    <p:sldId id="415" r:id="rId33"/>
    <p:sldId id="419" r:id="rId34"/>
    <p:sldId id="420" r:id="rId35"/>
    <p:sldId id="421" r:id="rId36"/>
    <p:sldId id="422" r:id="rId37"/>
    <p:sldId id="423" r:id="rId38"/>
    <p:sldId id="424" r:id="rId39"/>
    <p:sldId id="425" r:id="rId40"/>
    <p:sldId id="426" r:id="rId41"/>
    <p:sldId id="427" r:id="rId42"/>
    <p:sldId id="429" r:id="rId43"/>
    <p:sldId id="428" r:id="rId44"/>
    <p:sldId id="447" r:id="rId45"/>
    <p:sldId id="400" r:id="rId46"/>
    <p:sldId id="280" r:id="rId47"/>
  </p:sldIdLst>
  <p:sldSz cx="9144000" cy="5143500" type="screen16x9"/>
  <p:notesSz cx="6858000" cy="9144000"/>
  <p:embeddedFontLst>
    <p:embeddedFont>
      <p:font typeface="Advent Pro Light" panose="020B0604020202020204" charset="0"/>
      <p:regular r:id="rId49"/>
      <p:bold r:id="rId50"/>
    </p:embeddedFont>
    <p:embeddedFont>
      <p:font typeface="Anton" pitchFamily="2" charset="0"/>
      <p:regular r:id="rId51"/>
    </p:embeddedFont>
    <p:embeddedFont>
      <p:font typeface="Fira Sans Condensed Light" panose="020B0403050000020004" pitchFamily="34" charset="0"/>
      <p:regular r:id="rId52"/>
      <p:bold r:id="rId53"/>
      <p:italic r:id="rId54"/>
      <p:boldItalic r:id="rId55"/>
    </p:embeddedFont>
    <p:embeddedFont>
      <p:font typeface="Rajdhani" panose="020B0604020202020204" charset="0"/>
      <p:regular r:id="rId56"/>
      <p:bold r:id="rId5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AFEE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5E397FE-706D-4E7D-AA01-638484C1D090}">
  <a:tblStyle styleId="{95E397FE-706D-4E7D-AA01-638484C1D09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0909" autoAdjust="0"/>
  </p:normalViewPr>
  <p:slideViewPr>
    <p:cSldViewPr snapToGrid="0">
      <p:cViewPr varScale="1">
        <p:scale>
          <a:sx n="82" d="100"/>
          <a:sy n="82" d="100"/>
        </p:scale>
        <p:origin x="1056" y="108"/>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font" Target="fonts/font2.fntdata"/><Relationship Id="rId55" Type="http://schemas.openxmlformats.org/officeDocument/2006/relationships/font" Target="fonts/font7.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5.fntdata"/><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56" Type="http://schemas.openxmlformats.org/officeDocument/2006/relationships/font" Target="fonts/font8.fntdata"/><Relationship Id="rId8" Type="http://schemas.openxmlformats.org/officeDocument/2006/relationships/slide" Target="slides/slide7.xml"/><Relationship Id="rId51" Type="http://schemas.openxmlformats.org/officeDocument/2006/relationships/font" Target="fonts/font3.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fntdata"/><Relationship Id="rId57" Type="http://schemas.openxmlformats.org/officeDocument/2006/relationships/font" Target="fonts/font9.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4.fntdata"/><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4145753936"/>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708a6ee8a1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708a6ee8a1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100752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65abef0139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 name="Google Shape;644;g65abef0139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958994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65abef0139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 name="Google Shape;644;g65abef0139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9660637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65abef0139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 name="Google Shape;644;g65abef0139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923989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65abef0139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 name="Google Shape;644;g65abef0139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59056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65abef0139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 name="Google Shape;644;g65abef0139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117322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65abef0139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 name="Google Shape;644;g65abef0139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68972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65abef0139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 name="Google Shape;644;g65abef0139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887068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65abef0139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 name="Google Shape;644;g65abef0139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260752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65abef0139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 name="Google Shape;644;g65abef0139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62363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65abef0139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 name="Google Shape;644;g65abef0139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920164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708a6ee8a1_0_3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708a6ee8a1_0_3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047294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65abef0139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 name="Google Shape;644;g65abef0139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3072809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65abef0139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 name="Google Shape;644;g65abef0139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375479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65abef0139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 name="Google Shape;644;g65abef0139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75503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65abef0139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 name="Google Shape;644;g65abef0139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413071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65abef0139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 name="Google Shape;644;g65abef0139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411085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65abef0139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 name="Google Shape;644;g65abef0139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2312787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708a6ee8a1_0_4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708a6ee8a1_0_4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19066562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65abef0139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 name="Google Shape;644;g65abef0139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3320577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65abef0139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 name="Google Shape;644;g65abef0139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3956393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65abef0139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 name="Google Shape;644;g65abef0139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041494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708a6ee8a1_0_3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708a6ee8a1_0_3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0472946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65abef0139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 name="Google Shape;644;g65abef0139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5784196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65abef0139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 name="Google Shape;644;g65abef0139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521443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65abef0139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 name="Google Shape;644;g65abef0139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2344271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65abef0139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 name="Google Shape;644;g65abef0139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68286311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65abef0139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 name="Google Shape;644;g65abef0139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3894403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65abef0139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 name="Google Shape;644;g65abef0139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1841161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65abef0139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 name="Google Shape;644;g65abef0139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2859164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65abef0139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 name="Google Shape;644;g65abef0139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5726505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65abef0139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 name="Google Shape;644;g65abef0139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4570667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65abef0139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 name="Google Shape;644;g65abef0139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182704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708a6ee8a1_0_4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708a6ee8a1_0_4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5920533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65abef0139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 name="Google Shape;644;g65abef0139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0828700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65abef0139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 name="Google Shape;644;g65abef0139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86965213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65abef0139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 name="Google Shape;644;g65abef0139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3117165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65abef0139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 name="Google Shape;644;g65abef0139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1774591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65abef0139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 name="Google Shape;644;g65abef0139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19521901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65abef0139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 name="Google Shape;644;g65abef0139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1466063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5"/>
        <p:cNvGrpSpPr/>
        <p:nvPr/>
      </p:nvGrpSpPr>
      <p:grpSpPr>
        <a:xfrm>
          <a:off x="0" y="0"/>
          <a:ext cx="0" cy="0"/>
          <a:chOff x="0" y="0"/>
          <a:chExt cx="0" cy="0"/>
        </a:xfrm>
      </p:grpSpPr>
      <p:sp>
        <p:nvSpPr>
          <p:cNvPr id="1796" name="Google Shape;1796;g7098bb5640_0_11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7" name="Google Shape;1797;g7098bb5640_0_1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358124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65abef0139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 name="Google Shape;644;g65abef0139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301412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65abef0139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 name="Google Shape;644;g65abef0139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6745513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65abef0139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 name="Google Shape;644;g65abef0139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166130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65abef0139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 name="Google Shape;644;g65abef0139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465897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65abef0139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 name="Google Shape;644;g65abef0139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8883565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20000" y="1139150"/>
            <a:ext cx="4404000" cy="2590500"/>
          </a:xfrm>
          <a:prstGeom prst="rect">
            <a:avLst/>
          </a:prstGeom>
        </p:spPr>
        <p:txBody>
          <a:bodyPr spcFirstLastPara="1" wrap="square" lIns="91425" tIns="91425" rIns="91425" bIns="91425" anchor="b" anchorCtr="0">
            <a:noAutofit/>
          </a:bodyPr>
          <a:lstStyle>
            <a:lvl1pPr lvl="0">
              <a:spcBef>
                <a:spcPts val="0"/>
              </a:spcBef>
              <a:spcAft>
                <a:spcPts val="0"/>
              </a:spcAft>
              <a:buSzPts val="5200"/>
              <a:buNone/>
              <a:defRPr sz="7200">
                <a:solidFill>
                  <a:srgbClr val="F3F3F3"/>
                </a:solidFill>
                <a:latin typeface="Anton"/>
                <a:ea typeface="Anton"/>
                <a:cs typeface="Anton"/>
                <a:sym typeface="Anton"/>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720000" y="3585075"/>
            <a:ext cx="3384900" cy="4344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800"/>
              <a:buNone/>
              <a:defRPr sz="1400">
                <a:solidFill>
                  <a:srgbClr val="F3F3F3"/>
                </a:solidFill>
                <a:latin typeface="Advent Pro Light"/>
                <a:ea typeface="Advent Pro Light"/>
                <a:cs typeface="Advent Pro Light"/>
                <a:sym typeface="Advent Pro Light"/>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13"/>
        <p:cNvGrpSpPr/>
        <p:nvPr/>
      </p:nvGrpSpPr>
      <p:grpSpPr>
        <a:xfrm>
          <a:off x="0" y="0"/>
          <a:ext cx="0" cy="0"/>
          <a:chOff x="0" y="0"/>
          <a:chExt cx="0" cy="0"/>
        </a:xfrm>
      </p:grpSpPr>
      <p:sp>
        <p:nvSpPr>
          <p:cNvPr id="14" name="Google Shape;14;p4"/>
          <p:cNvSpPr txBox="1">
            <a:spLocks noGrp="1"/>
          </p:cNvSpPr>
          <p:nvPr>
            <p:ph type="body" idx="1"/>
          </p:nvPr>
        </p:nvSpPr>
        <p:spPr>
          <a:xfrm>
            <a:off x="720000" y="1152475"/>
            <a:ext cx="7704000" cy="3416400"/>
          </a:xfrm>
          <a:prstGeom prst="rect">
            <a:avLst/>
          </a:prstGeom>
          <a:solidFill>
            <a:srgbClr val="FFFFFF">
              <a:alpha val="45090"/>
            </a:srgbClr>
          </a:solidFill>
        </p:spPr>
        <p:txBody>
          <a:bodyPr spcFirstLastPara="1" wrap="square" lIns="91425" tIns="91425" rIns="91425" bIns="91425" anchor="t" anchorCtr="0">
            <a:noAutofit/>
          </a:bodyPr>
          <a:lstStyle>
            <a:lvl1pPr marL="457200" lvl="0" indent="-298450">
              <a:lnSpc>
                <a:spcPct val="100000"/>
              </a:lnSpc>
              <a:spcBef>
                <a:spcPts val="0"/>
              </a:spcBef>
              <a:spcAft>
                <a:spcPts val="0"/>
              </a:spcAft>
              <a:buClr>
                <a:srgbClr val="434343"/>
              </a:buClr>
              <a:buSzPts val="1100"/>
              <a:buAutoNum type="arabicPeriod"/>
              <a:defRPr sz="1300">
                <a:solidFill>
                  <a:srgbClr val="F3F3F3"/>
                </a:solidFill>
              </a:defRPr>
            </a:lvl1pPr>
            <a:lvl2pPr marL="914400" lvl="1" indent="-298450">
              <a:spcBef>
                <a:spcPts val="1600"/>
              </a:spcBef>
              <a:spcAft>
                <a:spcPts val="0"/>
              </a:spcAft>
              <a:buClr>
                <a:srgbClr val="000000"/>
              </a:buClr>
              <a:buSzPts val="1100"/>
              <a:buAutoNum type="alphaLcPeriod"/>
              <a:defRPr sz="1200"/>
            </a:lvl2pPr>
            <a:lvl3pPr marL="1371600" lvl="2" indent="-298450">
              <a:spcBef>
                <a:spcPts val="1600"/>
              </a:spcBef>
              <a:spcAft>
                <a:spcPts val="0"/>
              </a:spcAft>
              <a:buClr>
                <a:srgbClr val="000000"/>
              </a:buClr>
              <a:buSzPts val="1100"/>
              <a:buAutoNum type="romanLcPeriod"/>
              <a:defRPr sz="1200"/>
            </a:lvl3pPr>
            <a:lvl4pPr marL="1828800" lvl="3" indent="-298450">
              <a:spcBef>
                <a:spcPts val="1600"/>
              </a:spcBef>
              <a:spcAft>
                <a:spcPts val="0"/>
              </a:spcAft>
              <a:buClr>
                <a:srgbClr val="000000"/>
              </a:buClr>
              <a:buSzPts val="1100"/>
              <a:buAutoNum type="arabicPeriod"/>
              <a:defRPr sz="1200"/>
            </a:lvl4pPr>
            <a:lvl5pPr marL="2286000" lvl="4" indent="-298450">
              <a:spcBef>
                <a:spcPts val="1600"/>
              </a:spcBef>
              <a:spcAft>
                <a:spcPts val="0"/>
              </a:spcAft>
              <a:buClr>
                <a:srgbClr val="000000"/>
              </a:buClr>
              <a:buSzPts val="1100"/>
              <a:buAutoNum type="alphaLcPeriod"/>
              <a:defRPr sz="1200"/>
            </a:lvl5pPr>
            <a:lvl6pPr marL="2743200" lvl="5" indent="-298450">
              <a:spcBef>
                <a:spcPts val="1600"/>
              </a:spcBef>
              <a:spcAft>
                <a:spcPts val="0"/>
              </a:spcAft>
              <a:buClr>
                <a:srgbClr val="000000"/>
              </a:buClr>
              <a:buSzPts val="1100"/>
              <a:buAutoNum type="romanLcPeriod"/>
              <a:defRPr sz="1200"/>
            </a:lvl6pPr>
            <a:lvl7pPr marL="3200400" lvl="6" indent="-298450">
              <a:spcBef>
                <a:spcPts val="1600"/>
              </a:spcBef>
              <a:spcAft>
                <a:spcPts val="0"/>
              </a:spcAft>
              <a:buClr>
                <a:srgbClr val="000000"/>
              </a:buClr>
              <a:buSzPts val="1100"/>
              <a:buAutoNum type="arabicPeriod"/>
              <a:defRPr sz="1200"/>
            </a:lvl7pPr>
            <a:lvl8pPr marL="3657600" lvl="7" indent="-298450">
              <a:spcBef>
                <a:spcPts val="1600"/>
              </a:spcBef>
              <a:spcAft>
                <a:spcPts val="0"/>
              </a:spcAft>
              <a:buClr>
                <a:srgbClr val="000000"/>
              </a:buClr>
              <a:buSzPts val="1100"/>
              <a:buAutoNum type="alphaLcPeriod"/>
              <a:defRPr sz="1200"/>
            </a:lvl8pPr>
            <a:lvl9pPr marL="4114800" lvl="8" indent="-298450">
              <a:spcBef>
                <a:spcPts val="1600"/>
              </a:spcBef>
              <a:spcAft>
                <a:spcPts val="1600"/>
              </a:spcAft>
              <a:buClr>
                <a:srgbClr val="000000"/>
              </a:buClr>
              <a:buSzPts val="1100"/>
              <a:buAutoNum type="romanLcPeriod"/>
              <a:defRPr sz="1200"/>
            </a:lvl9pPr>
          </a:lstStyle>
          <a:p>
            <a:endParaRPr/>
          </a:p>
        </p:txBody>
      </p:sp>
      <p:sp>
        <p:nvSpPr>
          <p:cNvPr id="15" name="Google Shape;15;p4"/>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F3F3F3"/>
              </a:buClr>
              <a:buSzPts val="3000"/>
              <a:buNone/>
              <a:defRPr sz="3000">
                <a:solidFill>
                  <a:srgbClr val="F3F3F3"/>
                </a:solidFill>
              </a:defRPr>
            </a:lvl1pPr>
            <a:lvl2pPr lvl="1" algn="ctr" rtl="0">
              <a:spcBef>
                <a:spcPts val="0"/>
              </a:spcBef>
              <a:spcAft>
                <a:spcPts val="0"/>
              </a:spcAft>
              <a:buClr>
                <a:srgbClr val="F3F3F3"/>
              </a:buClr>
              <a:buSzPts val="3000"/>
              <a:buNone/>
              <a:defRPr sz="3000">
                <a:solidFill>
                  <a:srgbClr val="F3F3F3"/>
                </a:solidFill>
              </a:defRPr>
            </a:lvl2pPr>
            <a:lvl3pPr lvl="2" algn="ctr" rtl="0">
              <a:spcBef>
                <a:spcPts val="0"/>
              </a:spcBef>
              <a:spcAft>
                <a:spcPts val="0"/>
              </a:spcAft>
              <a:buClr>
                <a:srgbClr val="F3F3F3"/>
              </a:buClr>
              <a:buSzPts val="3000"/>
              <a:buNone/>
              <a:defRPr sz="3000">
                <a:solidFill>
                  <a:srgbClr val="F3F3F3"/>
                </a:solidFill>
              </a:defRPr>
            </a:lvl3pPr>
            <a:lvl4pPr lvl="3" algn="ctr" rtl="0">
              <a:spcBef>
                <a:spcPts val="0"/>
              </a:spcBef>
              <a:spcAft>
                <a:spcPts val="0"/>
              </a:spcAft>
              <a:buClr>
                <a:srgbClr val="F3F3F3"/>
              </a:buClr>
              <a:buSzPts val="3000"/>
              <a:buNone/>
              <a:defRPr sz="3000">
                <a:solidFill>
                  <a:srgbClr val="F3F3F3"/>
                </a:solidFill>
              </a:defRPr>
            </a:lvl4pPr>
            <a:lvl5pPr lvl="4" algn="ctr" rtl="0">
              <a:spcBef>
                <a:spcPts val="0"/>
              </a:spcBef>
              <a:spcAft>
                <a:spcPts val="0"/>
              </a:spcAft>
              <a:buClr>
                <a:srgbClr val="F3F3F3"/>
              </a:buClr>
              <a:buSzPts val="3000"/>
              <a:buNone/>
              <a:defRPr sz="3000">
                <a:solidFill>
                  <a:srgbClr val="F3F3F3"/>
                </a:solidFill>
              </a:defRPr>
            </a:lvl5pPr>
            <a:lvl6pPr lvl="5" algn="ctr" rtl="0">
              <a:spcBef>
                <a:spcPts val="0"/>
              </a:spcBef>
              <a:spcAft>
                <a:spcPts val="0"/>
              </a:spcAft>
              <a:buClr>
                <a:srgbClr val="F3F3F3"/>
              </a:buClr>
              <a:buSzPts val="3000"/>
              <a:buNone/>
              <a:defRPr sz="3000">
                <a:solidFill>
                  <a:srgbClr val="F3F3F3"/>
                </a:solidFill>
              </a:defRPr>
            </a:lvl6pPr>
            <a:lvl7pPr lvl="6" algn="ctr" rtl="0">
              <a:spcBef>
                <a:spcPts val="0"/>
              </a:spcBef>
              <a:spcAft>
                <a:spcPts val="0"/>
              </a:spcAft>
              <a:buClr>
                <a:srgbClr val="F3F3F3"/>
              </a:buClr>
              <a:buSzPts val="3000"/>
              <a:buNone/>
              <a:defRPr sz="3000">
                <a:solidFill>
                  <a:srgbClr val="F3F3F3"/>
                </a:solidFill>
              </a:defRPr>
            </a:lvl7pPr>
            <a:lvl8pPr lvl="7" algn="ctr" rtl="0">
              <a:spcBef>
                <a:spcPts val="0"/>
              </a:spcBef>
              <a:spcAft>
                <a:spcPts val="0"/>
              </a:spcAft>
              <a:buClr>
                <a:srgbClr val="F3F3F3"/>
              </a:buClr>
              <a:buSzPts val="3000"/>
              <a:buNone/>
              <a:defRPr sz="3000">
                <a:solidFill>
                  <a:srgbClr val="F3F3F3"/>
                </a:solidFill>
              </a:defRPr>
            </a:lvl8pPr>
            <a:lvl9pPr lvl="8" algn="ctr" rtl="0">
              <a:spcBef>
                <a:spcPts val="0"/>
              </a:spcBef>
              <a:spcAft>
                <a:spcPts val="0"/>
              </a:spcAft>
              <a:buClr>
                <a:srgbClr val="F3F3F3"/>
              </a:buClr>
              <a:buSzPts val="3000"/>
              <a:buNone/>
              <a:defRPr sz="3000">
                <a:solidFill>
                  <a:srgbClr val="F3F3F3"/>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blipFill>
          <a:blip r:embed="rId2">
            <a:alphaModFix/>
          </a:blip>
          <a:stretch>
            <a:fillRect/>
          </a:stretch>
        </a:blipFill>
        <a:effectLst/>
      </p:bgPr>
    </p:bg>
    <p:spTree>
      <p:nvGrpSpPr>
        <p:cNvPr id="1" name="Shape 26"/>
        <p:cNvGrpSpPr/>
        <p:nvPr/>
      </p:nvGrpSpPr>
      <p:grpSpPr>
        <a:xfrm>
          <a:off x="0" y="0"/>
          <a:ext cx="0" cy="0"/>
          <a:chOff x="0" y="0"/>
          <a:chExt cx="0" cy="0"/>
        </a:xfrm>
      </p:grpSpPr>
      <p:sp>
        <p:nvSpPr>
          <p:cNvPr id="27" name="Google Shape;27;p8"/>
          <p:cNvSpPr txBox="1">
            <a:spLocks noGrp="1"/>
          </p:cNvSpPr>
          <p:nvPr>
            <p:ph type="subTitle" idx="1"/>
          </p:nvPr>
        </p:nvSpPr>
        <p:spPr>
          <a:xfrm>
            <a:off x="2487163" y="1434600"/>
            <a:ext cx="3367800" cy="22743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2800"/>
              <a:buNone/>
              <a:defRPr sz="1400">
                <a:solidFill>
                  <a:srgbClr val="F3F3F3"/>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8" name="Google Shape;28;p8"/>
          <p:cNvSpPr txBox="1">
            <a:spLocks noGrp="1"/>
          </p:cNvSpPr>
          <p:nvPr>
            <p:ph type="title"/>
          </p:nvPr>
        </p:nvSpPr>
        <p:spPr>
          <a:xfrm>
            <a:off x="6530228" y="1434600"/>
            <a:ext cx="1967100" cy="22743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None/>
              <a:defRPr sz="4800">
                <a:solidFill>
                  <a:srgbClr val="F3F3F3"/>
                </a:solidFill>
              </a:defRPr>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40"/>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ackground 1">
  <p:cSld name="BLANK_1_1_1_1_1_1_1_1">
    <p:bg>
      <p:bgPr>
        <a:blipFill>
          <a:blip r:embed="rId2">
            <a:alphaModFix/>
          </a:blip>
          <a:stretch>
            <a:fillRect/>
          </a:stretch>
        </a:blipFill>
        <a:effectLst/>
      </p:bgPr>
    </p:bg>
    <p:spTree>
      <p:nvGrpSpPr>
        <p:cNvPr id="1" name="Shape 92"/>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ackground 2">
  <p:cSld name="BLANK_1_1_1_1_1_1_1_1_1">
    <p:bg>
      <p:bgPr>
        <a:blipFill>
          <a:blip r:embed="rId2">
            <a:alphaModFix/>
          </a:blip>
          <a:stretch>
            <a:fillRect/>
          </a:stretch>
        </a:blipFill>
        <a:effectLst/>
      </p:bgPr>
    </p:bg>
    <p:spTree>
      <p:nvGrpSpPr>
        <p:cNvPr id="1" name="Shape 93"/>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olo título 1">
  <p:cSld name="Solo título 1">
    <p:bg>
      <p:bgPr>
        <a:blipFill>
          <a:blip r:embed="rId2">
            <a:alphaModFix/>
          </a:blip>
          <a:stretch>
            <a:fillRect/>
          </a:stretch>
        </a:blipFill>
        <a:effectLst/>
      </p:bgPr>
    </p:bg>
    <p:spTree>
      <p:nvGrpSpPr>
        <p:cNvPr id="1" name="Shape 24"/>
        <p:cNvGrpSpPr/>
        <p:nvPr/>
      </p:nvGrpSpPr>
      <p:grpSpPr>
        <a:xfrm>
          <a:off x="0" y="0"/>
          <a:ext cx="0" cy="0"/>
          <a:chOff x="0" y="0"/>
          <a:chExt cx="0" cy="0"/>
        </a:xfrm>
      </p:grpSpPr>
      <p:sp>
        <p:nvSpPr>
          <p:cNvPr id="25" name="Google Shape;25;p7"/>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F3F3F3"/>
              </a:buClr>
              <a:buSzPts val="3000"/>
              <a:buNone/>
              <a:defRPr sz="3000">
                <a:solidFill>
                  <a:srgbClr val="F3F3F3"/>
                </a:solidFill>
              </a:defRPr>
            </a:lvl1pPr>
            <a:lvl2pPr lvl="1" algn="ctr" rtl="0">
              <a:spcBef>
                <a:spcPts val="0"/>
              </a:spcBef>
              <a:spcAft>
                <a:spcPts val="0"/>
              </a:spcAft>
              <a:buClr>
                <a:srgbClr val="F3F3F3"/>
              </a:buClr>
              <a:buSzPts val="3000"/>
              <a:buNone/>
              <a:defRPr sz="3000">
                <a:solidFill>
                  <a:srgbClr val="F3F3F3"/>
                </a:solidFill>
              </a:defRPr>
            </a:lvl2pPr>
            <a:lvl3pPr lvl="2" algn="ctr" rtl="0">
              <a:spcBef>
                <a:spcPts val="0"/>
              </a:spcBef>
              <a:spcAft>
                <a:spcPts val="0"/>
              </a:spcAft>
              <a:buClr>
                <a:srgbClr val="F3F3F3"/>
              </a:buClr>
              <a:buSzPts val="3000"/>
              <a:buNone/>
              <a:defRPr sz="3000">
                <a:solidFill>
                  <a:srgbClr val="F3F3F3"/>
                </a:solidFill>
              </a:defRPr>
            </a:lvl3pPr>
            <a:lvl4pPr lvl="3" algn="ctr" rtl="0">
              <a:spcBef>
                <a:spcPts val="0"/>
              </a:spcBef>
              <a:spcAft>
                <a:spcPts val="0"/>
              </a:spcAft>
              <a:buClr>
                <a:srgbClr val="F3F3F3"/>
              </a:buClr>
              <a:buSzPts val="3000"/>
              <a:buNone/>
              <a:defRPr sz="3000">
                <a:solidFill>
                  <a:srgbClr val="F3F3F3"/>
                </a:solidFill>
              </a:defRPr>
            </a:lvl4pPr>
            <a:lvl5pPr lvl="4" algn="ctr" rtl="0">
              <a:spcBef>
                <a:spcPts val="0"/>
              </a:spcBef>
              <a:spcAft>
                <a:spcPts val="0"/>
              </a:spcAft>
              <a:buClr>
                <a:srgbClr val="F3F3F3"/>
              </a:buClr>
              <a:buSzPts val="3000"/>
              <a:buNone/>
              <a:defRPr sz="3000">
                <a:solidFill>
                  <a:srgbClr val="F3F3F3"/>
                </a:solidFill>
              </a:defRPr>
            </a:lvl5pPr>
            <a:lvl6pPr lvl="5" algn="ctr" rtl="0">
              <a:spcBef>
                <a:spcPts val="0"/>
              </a:spcBef>
              <a:spcAft>
                <a:spcPts val="0"/>
              </a:spcAft>
              <a:buClr>
                <a:srgbClr val="F3F3F3"/>
              </a:buClr>
              <a:buSzPts val="3000"/>
              <a:buNone/>
              <a:defRPr sz="3000">
                <a:solidFill>
                  <a:srgbClr val="F3F3F3"/>
                </a:solidFill>
              </a:defRPr>
            </a:lvl6pPr>
            <a:lvl7pPr lvl="6" algn="ctr" rtl="0">
              <a:spcBef>
                <a:spcPts val="0"/>
              </a:spcBef>
              <a:spcAft>
                <a:spcPts val="0"/>
              </a:spcAft>
              <a:buClr>
                <a:srgbClr val="F3F3F3"/>
              </a:buClr>
              <a:buSzPts val="3000"/>
              <a:buNone/>
              <a:defRPr sz="3000">
                <a:solidFill>
                  <a:srgbClr val="F3F3F3"/>
                </a:solidFill>
              </a:defRPr>
            </a:lvl7pPr>
            <a:lvl8pPr lvl="7" algn="ctr" rtl="0">
              <a:spcBef>
                <a:spcPts val="0"/>
              </a:spcBef>
              <a:spcAft>
                <a:spcPts val="0"/>
              </a:spcAft>
              <a:buClr>
                <a:srgbClr val="F3F3F3"/>
              </a:buClr>
              <a:buSzPts val="3000"/>
              <a:buNone/>
              <a:defRPr sz="3000">
                <a:solidFill>
                  <a:srgbClr val="F3F3F3"/>
                </a:solidFill>
              </a:defRPr>
            </a:lvl8pPr>
            <a:lvl9pPr lvl="8" algn="ctr" rtl="0">
              <a:spcBef>
                <a:spcPts val="0"/>
              </a:spcBef>
              <a:spcAft>
                <a:spcPts val="0"/>
              </a:spcAft>
              <a:buClr>
                <a:srgbClr val="F3F3F3"/>
              </a:buClr>
              <a:buSzPts val="3000"/>
              <a:buNone/>
              <a:defRPr sz="3000">
                <a:solidFill>
                  <a:srgbClr val="F3F3F3"/>
                </a:solidFil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bg>
      <p:bgPr>
        <a:blipFill>
          <a:blip r:embed="rId2">
            <a:alphaModFix/>
          </a:blip>
          <a:stretch>
            <a:fillRect/>
          </a:stretch>
        </a:blipFill>
        <a:effectLst/>
      </p:bgPr>
    </p:bg>
    <p:spTree>
      <p:nvGrpSpPr>
        <p:cNvPr id="1" name="Shape 31"/>
        <p:cNvGrpSpPr/>
        <p:nvPr/>
      </p:nvGrpSpPr>
      <p:grpSpPr>
        <a:xfrm>
          <a:off x="0" y="0"/>
          <a:ext cx="0" cy="0"/>
          <a:chOff x="0" y="0"/>
          <a:chExt cx="0" cy="0"/>
        </a:xfrm>
      </p:grpSpPr>
      <p:sp>
        <p:nvSpPr>
          <p:cNvPr id="32" name="Google Shape;32;p10"/>
          <p:cNvSpPr txBox="1">
            <a:spLocks noGrp="1"/>
          </p:cNvSpPr>
          <p:nvPr>
            <p:ph type="title"/>
          </p:nvPr>
        </p:nvSpPr>
        <p:spPr>
          <a:xfrm>
            <a:off x="522825" y="971850"/>
            <a:ext cx="3787800" cy="3199800"/>
          </a:xfrm>
          <a:prstGeom prst="rect">
            <a:avLst/>
          </a:prstGeom>
        </p:spPr>
        <p:txBody>
          <a:bodyPr spcFirstLastPara="1" wrap="square" lIns="91425" tIns="91425" rIns="91425" bIns="91425" anchor="ctr" anchorCtr="0">
            <a:noAutofit/>
          </a:bodyPr>
          <a:lstStyle>
            <a:lvl1pPr lvl="0" algn="r">
              <a:spcBef>
                <a:spcPts val="0"/>
              </a:spcBef>
              <a:spcAft>
                <a:spcPts val="0"/>
              </a:spcAft>
              <a:buSzPts val="4200"/>
              <a:buNone/>
              <a:defRPr sz="6000">
                <a:solidFill>
                  <a:srgbClr val="F3F3F3"/>
                </a:solidFill>
              </a:defRPr>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3" name="Google Shape;33;p10"/>
          <p:cNvSpPr txBox="1">
            <a:spLocks noGrp="1"/>
          </p:cNvSpPr>
          <p:nvPr>
            <p:ph type="subTitle" idx="1"/>
          </p:nvPr>
        </p:nvSpPr>
        <p:spPr>
          <a:xfrm>
            <a:off x="4799950" y="1954200"/>
            <a:ext cx="1940100" cy="1235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100"/>
              <a:buNone/>
              <a:defRPr sz="1400">
                <a:solidFill>
                  <a:srgbClr val="F3F3F3"/>
                </a:solidFill>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4" name="Google Shape;34;p10"/>
          <p:cNvSpPr txBox="1">
            <a:spLocks noGrp="1"/>
          </p:cNvSpPr>
          <p:nvPr>
            <p:ph type="title" idx="2" hasCustomPrompt="1"/>
          </p:nvPr>
        </p:nvSpPr>
        <p:spPr>
          <a:xfrm>
            <a:off x="4849170" y="1001125"/>
            <a:ext cx="2026800" cy="1814700"/>
          </a:xfrm>
          <a:prstGeom prst="rect">
            <a:avLst/>
          </a:prstGeom>
        </p:spPr>
        <p:txBody>
          <a:bodyPr spcFirstLastPara="1" wrap="square" lIns="91425" tIns="91425" rIns="91425" bIns="91425" anchor="t" anchorCtr="0">
            <a:noAutofit/>
          </a:bodyPr>
          <a:lstStyle>
            <a:lvl1pPr lvl="0" rtl="0">
              <a:spcBef>
                <a:spcPts val="0"/>
              </a:spcBef>
              <a:spcAft>
                <a:spcPts val="0"/>
              </a:spcAft>
              <a:buSzPts val="12000"/>
              <a:buNone/>
              <a:defRPr sz="14000">
                <a:solidFill>
                  <a:srgbClr val="F3F3F3"/>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0C343D"/>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rgbClr val="F3F3F3"/>
              </a:buClr>
              <a:buSzPts val="2800"/>
              <a:buFont typeface="Rajdhani"/>
              <a:buNone/>
              <a:defRPr sz="2800" b="1">
                <a:solidFill>
                  <a:srgbClr val="F3F3F3"/>
                </a:solidFill>
                <a:latin typeface="Rajdhani"/>
                <a:ea typeface="Rajdhani"/>
                <a:cs typeface="Rajdhani"/>
                <a:sym typeface="Rajdhani"/>
              </a:defRPr>
            </a:lvl1pPr>
            <a:lvl2pPr lvl="1">
              <a:spcBef>
                <a:spcPts val="0"/>
              </a:spcBef>
              <a:spcAft>
                <a:spcPts val="0"/>
              </a:spcAft>
              <a:buClr>
                <a:srgbClr val="F3F3F3"/>
              </a:buClr>
              <a:buSzPts val="2800"/>
              <a:buFont typeface="Rajdhani"/>
              <a:buNone/>
              <a:defRPr sz="2800" b="1">
                <a:solidFill>
                  <a:srgbClr val="F3F3F3"/>
                </a:solidFill>
                <a:latin typeface="Rajdhani"/>
                <a:ea typeface="Rajdhani"/>
                <a:cs typeface="Rajdhani"/>
                <a:sym typeface="Rajdhani"/>
              </a:defRPr>
            </a:lvl2pPr>
            <a:lvl3pPr lvl="2">
              <a:spcBef>
                <a:spcPts val="0"/>
              </a:spcBef>
              <a:spcAft>
                <a:spcPts val="0"/>
              </a:spcAft>
              <a:buClr>
                <a:srgbClr val="F3F3F3"/>
              </a:buClr>
              <a:buSzPts val="2800"/>
              <a:buFont typeface="Rajdhani"/>
              <a:buNone/>
              <a:defRPr sz="2800" b="1">
                <a:solidFill>
                  <a:srgbClr val="F3F3F3"/>
                </a:solidFill>
                <a:latin typeface="Rajdhani"/>
                <a:ea typeface="Rajdhani"/>
                <a:cs typeface="Rajdhani"/>
                <a:sym typeface="Rajdhani"/>
              </a:defRPr>
            </a:lvl3pPr>
            <a:lvl4pPr lvl="3">
              <a:spcBef>
                <a:spcPts val="0"/>
              </a:spcBef>
              <a:spcAft>
                <a:spcPts val="0"/>
              </a:spcAft>
              <a:buClr>
                <a:srgbClr val="F3F3F3"/>
              </a:buClr>
              <a:buSzPts val="2800"/>
              <a:buFont typeface="Rajdhani"/>
              <a:buNone/>
              <a:defRPr sz="2800" b="1">
                <a:solidFill>
                  <a:srgbClr val="F3F3F3"/>
                </a:solidFill>
                <a:latin typeface="Rajdhani"/>
                <a:ea typeface="Rajdhani"/>
                <a:cs typeface="Rajdhani"/>
                <a:sym typeface="Rajdhani"/>
              </a:defRPr>
            </a:lvl4pPr>
            <a:lvl5pPr lvl="4">
              <a:spcBef>
                <a:spcPts val="0"/>
              </a:spcBef>
              <a:spcAft>
                <a:spcPts val="0"/>
              </a:spcAft>
              <a:buClr>
                <a:srgbClr val="F3F3F3"/>
              </a:buClr>
              <a:buSzPts val="2800"/>
              <a:buFont typeface="Rajdhani"/>
              <a:buNone/>
              <a:defRPr sz="2800" b="1">
                <a:solidFill>
                  <a:srgbClr val="F3F3F3"/>
                </a:solidFill>
                <a:latin typeface="Rajdhani"/>
                <a:ea typeface="Rajdhani"/>
                <a:cs typeface="Rajdhani"/>
                <a:sym typeface="Rajdhani"/>
              </a:defRPr>
            </a:lvl5pPr>
            <a:lvl6pPr lvl="5">
              <a:spcBef>
                <a:spcPts val="0"/>
              </a:spcBef>
              <a:spcAft>
                <a:spcPts val="0"/>
              </a:spcAft>
              <a:buClr>
                <a:srgbClr val="F3F3F3"/>
              </a:buClr>
              <a:buSzPts val="2800"/>
              <a:buFont typeface="Rajdhani"/>
              <a:buNone/>
              <a:defRPr sz="2800" b="1">
                <a:solidFill>
                  <a:srgbClr val="F3F3F3"/>
                </a:solidFill>
                <a:latin typeface="Rajdhani"/>
                <a:ea typeface="Rajdhani"/>
                <a:cs typeface="Rajdhani"/>
                <a:sym typeface="Rajdhani"/>
              </a:defRPr>
            </a:lvl6pPr>
            <a:lvl7pPr lvl="6">
              <a:spcBef>
                <a:spcPts val="0"/>
              </a:spcBef>
              <a:spcAft>
                <a:spcPts val="0"/>
              </a:spcAft>
              <a:buClr>
                <a:srgbClr val="F3F3F3"/>
              </a:buClr>
              <a:buSzPts val="2800"/>
              <a:buFont typeface="Rajdhani"/>
              <a:buNone/>
              <a:defRPr sz="2800" b="1">
                <a:solidFill>
                  <a:srgbClr val="F3F3F3"/>
                </a:solidFill>
                <a:latin typeface="Rajdhani"/>
                <a:ea typeface="Rajdhani"/>
                <a:cs typeface="Rajdhani"/>
                <a:sym typeface="Rajdhani"/>
              </a:defRPr>
            </a:lvl7pPr>
            <a:lvl8pPr lvl="7">
              <a:spcBef>
                <a:spcPts val="0"/>
              </a:spcBef>
              <a:spcAft>
                <a:spcPts val="0"/>
              </a:spcAft>
              <a:buClr>
                <a:srgbClr val="F3F3F3"/>
              </a:buClr>
              <a:buSzPts val="2800"/>
              <a:buFont typeface="Rajdhani"/>
              <a:buNone/>
              <a:defRPr sz="2800" b="1">
                <a:solidFill>
                  <a:srgbClr val="F3F3F3"/>
                </a:solidFill>
                <a:latin typeface="Rajdhani"/>
                <a:ea typeface="Rajdhani"/>
                <a:cs typeface="Rajdhani"/>
                <a:sym typeface="Rajdhani"/>
              </a:defRPr>
            </a:lvl8pPr>
            <a:lvl9pPr lvl="8">
              <a:spcBef>
                <a:spcPts val="0"/>
              </a:spcBef>
              <a:spcAft>
                <a:spcPts val="0"/>
              </a:spcAft>
              <a:buClr>
                <a:srgbClr val="F3F3F3"/>
              </a:buClr>
              <a:buSzPts val="2800"/>
              <a:buFont typeface="Rajdhani"/>
              <a:buNone/>
              <a:defRPr sz="2800" b="1">
                <a:solidFill>
                  <a:srgbClr val="F3F3F3"/>
                </a:solidFill>
                <a:latin typeface="Rajdhani"/>
                <a:ea typeface="Rajdhani"/>
                <a:cs typeface="Rajdhani"/>
                <a:sym typeface="Rajdhani"/>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a:lnSpc>
                <a:spcPct val="115000"/>
              </a:lnSpc>
              <a:spcBef>
                <a:spcPts val="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1pPr>
            <a:lvl2pPr marL="914400" lvl="1" indent="-3048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2pPr>
            <a:lvl3pPr marL="1371600" lvl="2" indent="-3048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3pPr>
            <a:lvl4pPr marL="1828800" lvl="3" indent="-3048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4pPr>
            <a:lvl5pPr marL="2286000" lvl="4" indent="-3048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5pPr>
            <a:lvl6pPr marL="2743200" lvl="5" indent="-3048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6pPr>
            <a:lvl7pPr marL="3200400" lvl="6" indent="-3048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7pPr>
            <a:lvl8pPr marL="3657600" lvl="7" indent="-3048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8pPr>
            <a:lvl9pPr marL="4114800" lvl="8" indent="-304800">
              <a:lnSpc>
                <a:spcPct val="115000"/>
              </a:lnSpc>
              <a:spcBef>
                <a:spcPts val="1600"/>
              </a:spcBef>
              <a:spcAft>
                <a:spcPts val="160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4" r:id="rId3"/>
    <p:sldLayoutId id="2147483659" r:id="rId4"/>
    <p:sldLayoutId id="2147483666" r:id="rId5"/>
    <p:sldLayoutId id="2147483667" r:id="rId6"/>
    <p:sldLayoutId id="2147483670" r:id="rId7"/>
    <p:sldLayoutId id="2147483671"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13.jpe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9.png"/></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9.png"/></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4.xml"/><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9.png"/></Relationships>
</file>

<file path=ppt/slides/_rels/slide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5.xml"/><Relationship Id="rId1" Type="http://schemas.openxmlformats.org/officeDocument/2006/relationships/slideLayout" Target="../slideLayouts/slideLayout7.xml"/><Relationship Id="rId5" Type="http://schemas.openxmlformats.org/officeDocument/2006/relationships/image" Target="../media/image18.jpeg"/><Relationship Id="rId4" Type="http://schemas.openxmlformats.org/officeDocument/2006/relationships/image" Target="../media/image9.png"/></Relationships>
</file>

<file path=ppt/slides/_rels/slide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7.xml"/><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9.png"/></Relationships>
</file>

<file path=ppt/slides/_rels/slide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8.xml"/><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9.png"/></Relationships>
</file>

<file path=ppt/slides/_rels/slide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9.xml"/><Relationship Id="rId1"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image" Target="../media/image9.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0.xml"/><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image" Target="../media/image9.png"/></Relationships>
</file>

<file path=ppt/slides/_rels/slide3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1.xml"/><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image" Target="../media/image9.png"/></Relationships>
</file>

<file path=ppt/slides/_rels/slide3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2.xml"/><Relationship Id="rId1" Type="http://schemas.openxmlformats.org/officeDocument/2006/relationships/slideLayout" Target="../slideLayouts/slideLayout7.xml"/><Relationship Id="rId5" Type="http://schemas.openxmlformats.org/officeDocument/2006/relationships/image" Target="../media/image23.png"/><Relationship Id="rId4" Type="http://schemas.openxmlformats.org/officeDocument/2006/relationships/image" Target="../media/image9.png"/></Relationships>
</file>

<file path=ppt/slides/_rels/slide3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3.xml"/><Relationship Id="rId1" Type="http://schemas.openxmlformats.org/officeDocument/2006/relationships/slideLayout" Target="../slideLayouts/slideLayout7.xml"/><Relationship Id="rId5" Type="http://schemas.openxmlformats.org/officeDocument/2006/relationships/image" Target="../media/image24.png"/><Relationship Id="rId4" Type="http://schemas.openxmlformats.org/officeDocument/2006/relationships/image" Target="../media/image9.png"/></Relationships>
</file>

<file path=ppt/slides/_rels/slide3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4.xml"/><Relationship Id="rId1"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image" Target="../media/image9.png"/></Relationships>
</file>

<file path=ppt/slides/_rels/slide3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5.xml"/><Relationship Id="rId1" Type="http://schemas.openxmlformats.org/officeDocument/2006/relationships/slideLayout" Target="../slideLayouts/slideLayout7.xml"/><Relationship Id="rId5" Type="http://schemas.openxmlformats.org/officeDocument/2006/relationships/image" Target="../media/image26.png"/><Relationship Id="rId4" Type="http://schemas.openxmlformats.org/officeDocument/2006/relationships/image" Target="../media/image9.png"/></Relationships>
</file>

<file path=ppt/slides/_rels/slide3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6.xml"/><Relationship Id="rId1" Type="http://schemas.openxmlformats.org/officeDocument/2006/relationships/slideLayout" Target="../slideLayouts/slideLayout7.xml"/><Relationship Id="rId5" Type="http://schemas.openxmlformats.org/officeDocument/2006/relationships/image" Target="../media/image27.png"/><Relationship Id="rId4" Type="http://schemas.openxmlformats.org/officeDocument/2006/relationships/image" Target="../media/image9.png"/></Relationships>
</file>

<file path=ppt/slides/_rels/slide3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7.xml"/><Relationship Id="rId1" Type="http://schemas.openxmlformats.org/officeDocument/2006/relationships/slideLayout" Target="../slideLayouts/slideLayout7.xml"/><Relationship Id="rId5" Type="http://schemas.openxmlformats.org/officeDocument/2006/relationships/image" Target="../media/image28.png"/><Relationship Id="rId4" Type="http://schemas.openxmlformats.org/officeDocument/2006/relationships/image" Target="../media/image9.png"/></Relationships>
</file>

<file path=ppt/slides/_rels/slide3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8.xml"/><Relationship Id="rId1" Type="http://schemas.openxmlformats.org/officeDocument/2006/relationships/slideLayout" Target="../slideLayouts/slideLayout7.xml"/><Relationship Id="rId5" Type="http://schemas.openxmlformats.org/officeDocument/2006/relationships/image" Target="../media/image29.jpeg"/><Relationship Id="rId4" Type="http://schemas.openxmlformats.org/officeDocument/2006/relationships/image" Target="../media/image9.png"/></Relationships>
</file>

<file path=ppt/slides/_rels/slide3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9.xml"/><Relationship Id="rId1" Type="http://schemas.openxmlformats.org/officeDocument/2006/relationships/slideLayout" Target="../slideLayouts/slideLayout7.xml"/><Relationship Id="rId5" Type="http://schemas.openxmlformats.org/officeDocument/2006/relationships/image" Target="../media/image30.jpeg"/><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0.xml"/><Relationship Id="rId1" Type="http://schemas.openxmlformats.org/officeDocument/2006/relationships/slideLayout" Target="../slideLayouts/slideLayout7.xml"/><Relationship Id="rId5" Type="http://schemas.openxmlformats.org/officeDocument/2006/relationships/image" Target="../media/image31.png"/><Relationship Id="rId4" Type="http://schemas.openxmlformats.org/officeDocument/2006/relationships/image" Target="../media/image9.png"/></Relationships>
</file>

<file path=ppt/slides/_rels/slide4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1.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4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2.xml"/><Relationship Id="rId1" Type="http://schemas.openxmlformats.org/officeDocument/2006/relationships/slideLayout" Target="../slideLayouts/slideLayout7.xml"/><Relationship Id="rId5" Type="http://schemas.openxmlformats.org/officeDocument/2006/relationships/image" Target="../media/image32.png"/><Relationship Id="rId4" Type="http://schemas.openxmlformats.org/officeDocument/2006/relationships/image" Target="../media/image9.png"/></Relationships>
</file>

<file path=ppt/slides/_rels/slide4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3.xml"/><Relationship Id="rId1" Type="http://schemas.openxmlformats.org/officeDocument/2006/relationships/slideLayout" Target="../slideLayouts/slideLayout7.xml"/><Relationship Id="rId5" Type="http://schemas.openxmlformats.org/officeDocument/2006/relationships/image" Target="../media/image33.png"/><Relationship Id="rId4" Type="http://schemas.openxmlformats.org/officeDocument/2006/relationships/image" Target="../media/image9.png"/></Relationships>
</file>

<file path=ppt/slides/_rels/slide4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4.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4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5.xml"/><Relationship Id="rId1" Type="http://schemas.openxmlformats.org/officeDocument/2006/relationships/slideLayout" Target="../slideLayouts/slideLayout7.xml"/><Relationship Id="rId5" Type="http://schemas.openxmlformats.org/officeDocument/2006/relationships/image" Target="../media/image34.jpeg"/><Relationship Id="rId4" Type="http://schemas.openxmlformats.org/officeDocument/2006/relationships/image" Target="../media/image9.png"/></Relationships>
</file>

<file path=ppt/slides/_rels/slide4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8.jpe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10.jpe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11.jpe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1"/>
        <p:cNvGrpSpPr/>
        <p:nvPr/>
      </p:nvGrpSpPr>
      <p:grpSpPr>
        <a:xfrm>
          <a:off x="0" y="0"/>
          <a:ext cx="0" cy="0"/>
          <a:chOff x="0" y="0"/>
          <a:chExt cx="0" cy="0"/>
        </a:xfrm>
      </p:grpSpPr>
      <p:sp>
        <p:nvSpPr>
          <p:cNvPr id="7" name="object 14"/>
          <p:cNvSpPr txBox="1"/>
          <p:nvPr/>
        </p:nvSpPr>
        <p:spPr>
          <a:xfrm>
            <a:off x="745436" y="839354"/>
            <a:ext cx="8398564" cy="3978718"/>
          </a:xfrm>
          <a:prstGeom prst="rect">
            <a:avLst/>
          </a:prstGeom>
        </p:spPr>
        <p:txBody>
          <a:bodyPr vert="horz" wrap="square" lIns="0" tIns="13399" rIns="0" bIns="0" rtlCol="0">
            <a:spAutoFit/>
          </a:bodyPr>
          <a:lstStyle/>
          <a:p>
            <a:pPr marL="14105" marR="5642" algn="ctr">
              <a:spcBef>
                <a:spcPts val="106"/>
              </a:spcBef>
            </a:pPr>
            <a:endParaRPr lang="es-ES" sz="2000" b="1" dirty="0">
              <a:solidFill>
                <a:schemeClr val="accent4"/>
              </a:solidFill>
              <a:latin typeface="Fira Sans Condensed Light" panose="020B0604020202020204" charset="0"/>
              <a:cs typeface="Times New Roman" panose="02020603050405020304" pitchFamily="18" charset="0"/>
            </a:endParaRPr>
          </a:p>
          <a:p>
            <a:pPr marL="14105" marR="5642" algn="ctr">
              <a:spcBef>
                <a:spcPts val="106"/>
              </a:spcBef>
            </a:pPr>
            <a:endParaRPr lang="es-ES" sz="2000" b="1" dirty="0">
              <a:solidFill>
                <a:schemeClr val="accent4"/>
              </a:solidFill>
              <a:latin typeface="Fira Sans Condensed Light" panose="020B0604020202020204" charset="0"/>
              <a:cs typeface="Times New Roman" panose="02020603050405020304" pitchFamily="18" charset="0"/>
            </a:endParaRPr>
          </a:p>
          <a:p>
            <a:pPr marL="14105" marR="5642" algn="ctr">
              <a:spcBef>
                <a:spcPts val="106"/>
              </a:spcBef>
            </a:pPr>
            <a:endParaRPr lang="es-ES" sz="2000" b="1" dirty="0">
              <a:solidFill>
                <a:schemeClr val="accent4"/>
              </a:solidFill>
              <a:latin typeface="Fira Sans Condensed Light" panose="020B0604020202020204" charset="0"/>
              <a:cs typeface="Times New Roman" panose="02020603050405020304" pitchFamily="18" charset="0"/>
            </a:endParaRPr>
          </a:p>
          <a:p>
            <a:pPr marL="14105" marR="5642" algn="ctr">
              <a:spcBef>
                <a:spcPts val="106"/>
              </a:spcBef>
            </a:pPr>
            <a:br>
              <a:rPr lang="es-MX" dirty="0">
                <a:solidFill>
                  <a:schemeClr val="accent4"/>
                </a:solidFill>
                <a:latin typeface="Fira Sans Condensed Light" panose="020B0604020202020204" charset="0"/>
                <a:cs typeface="Times New Roman" panose="02020603050405020304" pitchFamily="18" charset="0"/>
              </a:rPr>
            </a:br>
            <a:br>
              <a:rPr lang="es-ES" sz="2000" b="1" dirty="0">
                <a:solidFill>
                  <a:srgbClr val="FF0000"/>
                </a:solidFill>
                <a:latin typeface="Fira Sans Condensed Light" panose="020B0604020202020204" charset="0"/>
                <a:cs typeface="Times New Roman" panose="02020603050405020304" pitchFamily="18" charset="0"/>
              </a:rPr>
            </a:br>
            <a:endParaRPr lang="es-ES" sz="2000" b="1" dirty="0">
              <a:solidFill>
                <a:srgbClr val="FF0000"/>
              </a:solidFill>
              <a:latin typeface="Fira Sans Condensed Light" panose="020B0604020202020204" charset="0"/>
              <a:cs typeface="Times New Roman" panose="02020603050405020304" pitchFamily="18" charset="0"/>
            </a:endParaRPr>
          </a:p>
          <a:p>
            <a:pPr marL="14105" marR="5642" algn="r">
              <a:spcBef>
                <a:spcPts val="106"/>
              </a:spcBef>
            </a:pPr>
            <a:endParaRPr lang="es-ES" sz="2000" b="1" dirty="0">
              <a:solidFill>
                <a:srgbClr val="FF0000"/>
              </a:solidFill>
              <a:latin typeface="Fira Sans Condensed Light" panose="020B0604020202020204" charset="0"/>
              <a:cs typeface="Times New Roman" panose="02020603050405020304" pitchFamily="18" charset="0"/>
            </a:endParaRPr>
          </a:p>
          <a:p>
            <a:pPr marL="14105" marR="5642" algn="ctr">
              <a:spcBef>
                <a:spcPts val="106"/>
              </a:spcBef>
            </a:pPr>
            <a:endParaRPr lang="es-ES" sz="2000" b="1" dirty="0">
              <a:solidFill>
                <a:srgbClr val="FF0000"/>
              </a:solidFill>
              <a:latin typeface="Fira Sans Condensed Light" panose="020B0604020202020204" charset="0"/>
              <a:cs typeface="Times New Roman" panose="02020603050405020304" pitchFamily="18" charset="0"/>
            </a:endParaRPr>
          </a:p>
          <a:p>
            <a:pPr marL="14105" marR="5642">
              <a:spcBef>
                <a:spcPts val="106"/>
              </a:spcBef>
            </a:pPr>
            <a:r>
              <a:rPr lang="es-ES" sz="1600" b="1" dirty="0">
                <a:solidFill>
                  <a:schemeClr val="bg1"/>
                </a:solidFill>
                <a:latin typeface="Fira Sans Condensed Light" panose="020B0604020202020204" charset="0"/>
                <a:cs typeface="Times New Roman" panose="02020603050405020304" pitchFamily="18" charset="0"/>
              </a:rPr>
              <a:t>ITIS257</a:t>
            </a:r>
            <a:br>
              <a:rPr lang="es-ES" sz="2300" b="1" dirty="0">
                <a:solidFill>
                  <a:srgbClr val="FF0000"/>
                </a:solidFill>
                <a:latin typeface="Fira Sans Condensed Light" panose="020B0604020202020204" charset="0"/>
                <a:cs typeface="Times New Roman" panose="02020603050405020304" pitchFamily="18" charset="0"/>
              </a:rPr>
            </a:br>
            <a:r>
              <a:rPr lang="es-ES" sz="2700" b="1" dirty="0">
                <a:solidFill>
                  <a:schemeClr val="accent4"/>
                </a:solidFill>
                <a:latin typeface="Fira Sans Condensed Light" panose="020B0604020202020204" charset="0"/>
                <a:cs typeface="Times New Roman" panose="02020603050405020304" pitchFamily="18" charset="0"/>
              </a:rPr>
              <a:t>Modelos de Desarrollo WEB</a:t>
            </a:r>
            <a:endParaRPr lang="es-ES" sz="2000" b="1" dirty="0">
              <a:solidFill>
                <a:schemeClr val="bg1"/>
              </a:solidFill>
              <a:latin typeface="Fira Sans Condensed Light" panose="020B0604020202020204" charset="0"/>
              <a:cs typeface="Times New Roman" panose="02020603050405020304" pitchFamily="18" charset="0"/>
            </a:endParaRPr>
          </a:p>
          <a:p>
            <a:pPr marL="14105" marR="5642" algn="ctr">
              <a:spcBef>
                <a:spcPts val="106"/>
              </a:spcBef>
            </a:pPr>
            <a:r>
              <a:rPr lang="es-ES" sz="2000" b="1" dirty="0">
                <a:solidFill>
                  <a:schemeClr val="tx2"/>
                </a:solidFill>
                <a:latin typeface="Fira Sans Condensed Light" panose="020B0604020202020204" charset="0"/>
                <a:cs typeface="Times New Roman" panose="02020603050405020304" pitchFamily="18" charset="0"/>
              </a:rPr>
              <a:t>                                                                                                         </a:t>
            </a:r>
          </a:p>
          <a:p>
            <a:pPr marL="14105" marR="5642" algn="ctr">
              <a:spcBef>
                <a:spcPts val="106"/>
              </a:spcBef>
            </a:pPr>
            <a:r>
              <a:rPr lang="es-ES" sz="2000" b="1" dirty="0">
                <a:solidFill>
                  <a:schemeClr val="tx2"/>
                </a:solidFill>
                <a:latin typeface="Fira Sans Condensed Light" panose="020B0604020202020204" charset="0"/>
                <a:cs typeface="Times New Roman" panose="02020603050405020304" pitchFamily="18" charset="0"/>
              </a:rPr>
              <a:t>					</a:t>
            </a:r>
            <a:r>
              <a:rPr lang="es-ES" sz="2000" b="1">
                <a:solidFill>
                  <a:schemeClr val="tx2"/>
                </a:solidFill>
                <a:latin typeface="Fira Sans Condensed Light" panose="020B0604020202020204" charset="0"/>
                <a:cs typeface="Times New Roman" panose="02020603050405020304" pitchFamily="18" charset="0"/>
              </a:rPr>
              <a:t>                        </a:t>
            </a:r>
            <a:r>
              <a:rPr lang="es-ES" sz="1600" b="1">
                <a:solidFill>
                  <a:schemeClr val="tx2"/>
                </a:solidFill>
                <a:latin typeface="Fira Sans Condensed Light" panose="020B0604020202020204" charset="0"/>
                <a:cs typeface="Times New Roman" panose="02020603050405020304" pitchFamily="18" charset="0"/>
              </a:rPr>
              <a:t>16 </a:t>
            </a:r>
            <a:r>
              <a:rPr lang="es-ES" sz="1600" b="1" dirty="0">
                <a:solidFill>
                  <a:schemeClr val="tx2"/>
                </a:solidFill>
                <a:latin typeface="Fira Sans Condensed Light" panose="020B0604020202020204" charset="0"/>
                <a:cs typeface="Times New Roman" panose="02020603050405020304" pitchFamily="18" charset="0"/>
              </a:rPr>
              <a:t>de Agosto del 2023</a:t>
            </a:r>
            <a:br>
              <a:rPr lang="es-ES" sz="2000" b="1" dirty="0">
                <a:solidFill>
                  <a:srgbClr val="FF0000"/>
                </a:solidFill>
                <a:latin typeface="Fira Sans Condensed Light" panose="020B0604020202020204" charset="0"/>
                <a:cs typeface="Times New Roman" panose="02020603050405020304" pitchFamily="18" charset="0"/>
              </a:rPr>
            </a:br>
            <a:endParaRPr lang="es-MX" dirty="0">
              <a:solidFill>
                <a:schemeClr val="tx2"/>
              </a:solidFill>
              <a:latin typeface="Fira Sans Condensed Light" panose="020B0604020202020204" charset="0"/>
              <a:cs typeface="Times New Roman" panose="02020603050405020304" pitchFamily="18" charset="0"/>
            </a:endParaRPr>
          </a:p>
        </p:txBody>
      </p:sp>
      <p:sp>
        <p:nvSpPr>
          <p:cNvPr id="1028" name="AutoShape 4" descr="Inicio | Título Electrónico Puebla"/>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ES"/>
          </a:p>
        </p:txBody>
      </p:sp>
      <p:cxnSp>
        <p:nvCxnSpPr>
          <p:cNvPr id="11" name="Google Shape;137;p27"/>
          <p:cNvCxnSpPr/>
          <p:nvPr/>
        </p:nvCxnSpPr>
        <p:spPr>
          <a:xfrm>
            <a:off x="599181" y="3300059"/>
            <a:ext cx="0" cy="630600"/>
          </a:xfrm>
          <a:prstGeom prst="straightConnector1">
            <a:avLst/>
          </a:prstGeom>
          <a:noFill/>
          <a:ln w="19050" cap="flat" cmpd="sng">
            <a:solidFill>
              <a:srgbClr val="F3F3F3"/>
            </a:solidFill>
            <a:prstDash val="solid"/>
            <a:round/>
            <a:headEnd type="oval" w="med" len="med"/>
            <a:tailEnd type="oval" w="med" len="med"/>
          </a:ln>
        </p:spPr>
      </p:cxnSp>
      <p:sp>
        <p:nvSpPr>
          <p:cNvPr id="6" name="Google Shape;136;p27"/>
          <p:cNvSpPr txBox="1">
            <a:spLocks noGrp="1"/>
          </p:cNvSpPr>
          <p:nvPr>
            <p:ph type="subTitle" idx="1"/>
          </p:nvPr>
        </p:nvSpPr>
        <p:spPr>
          <a:xfrm>
            <a:off x="0" y="4922784"/>
            <a:ext cx="3352799" cy="220716"/>
          </a:xfrm>
          <a:prstGeom prst="rect">
            <a:avLst/>
          </a:prstGeom>
        </p:spPr>
        <p:txBody>
          <a:bodyPr spcFirstLastPara="1" wrap="square" lIns="91425" tIns="91425" rIns="91425" bIns="91425" anchor="ctr" anchorCtr="0">
            <a:noAutofit/>
          </a:bodyPr>
          <a:lstStyle/>
          <a:p>
            <a:pPr algn="l"/>
            <a:r>
              <a:rPr lang="es-ES" dirty="0"/>
              <a:t>   </a:t>
            </a:r>
          </a:p>
          <a:p>
            <a:pPr algn="l"/>
            <a:r>
              <a:rPr lang="es-ES" dirty="0">
                <a:solidFill>
                  <a:schemeClr val="bg1">
                    <a:lumMod val="60000"/>
                    <a:lumOff val="40000"/>
                  </a:schemeClr>
                </a:solidFill>
                <a:latin typeface="Fira Sans Condensed Light" charset="0"/>
              </a:rPr>
              <a:t>Facilitador: </a:t>
            </a:r>
            <a:r>
              <a:rPr lang="es-ES" dirty="0" err="1">
                <a:solidFill>
                  <a:schemeClr val="bg1">
                    <a:lumMod val="60000"/>
                    <a:lumOff val="40000"/>
                  </a:schemeClr>
                </a:solidFill>
                <a:latin typeface="Fira Sans Condensed Light" charset="0"/>
              </a:rPr>
              <a:t>PhD</a:t>
            </a:r>
            <a:r>
              <a:rPr lang="es-ES" dirty="0">
                <a:solidFill>
                  <a:schemeClr val="bg1">
                    <a:lumMod val="60000"/>
                    <a:lumOff val="40000"/>
                  </a:schemeClr>
                </a:solidFill>
                <a:latin typeface="Fira Sans Condensed Light" charset="0"/>
              </a:rPr>
              <a:t> Alfredo García Suárez</a:t>
            </a:r>
          </a:p>
          <a:p>
            <a:pPr algn="l"/>
            <a:br>
              <a:rPr lang="es-ES" dirty="0"/>
            </a:br>
            <a:endParaRPr dirty="0"/>
          </a:p>
        </p:txBody>
      </p:sp>
      <p:pic>
        <p:nvPicPr>
          <p:cNvPr id="1026" name="Picture 2" descr="Virtual Horizon BUAP">
            <a:extLst>
              <a:ext uri="{FF2B5EF4-FFF2-40B4-BE49-F238E27FC236}">
                <a16:creationId xmlns:a16="http://schemas.microsoft.com/office/drawing/2014/main" id="{171633F6-0612-2C83-AC54-6A799E30778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5575" y="207953"/>
            <a:ext cx="3597147" cy="182013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xEl>
                                              <p:pRg st="3" end="3"/>
                                            </p:txEl>
                                          </p:spTgt>
                                        </p:tgtEl>
                                        <p:attrNameLst>
                                          <p:attrName>style.visibility</p:attrName>
                                        </p:attrNameLst>
                                      </p:cBhvr>
                                      <p:to>
                                        <p:strVal val="visible"/>
                                      </p:to>
                                    </p:set>
                                    <p:anim calcmode="lin" valueType="num">
                                      <p:cBhvr additive="base">
                                        <p:cTn id="7" dur="500" fill="hold"/>
                                        <p:tgtEl>
                                          <p:spTgt spid="7">
                                            <p:txEl>
                                              <p:pRg st="3" end="3"/>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xEl>
                                              <p:pRg st="6" end="6"/>
                                            </p:txEl>
                                          </p:spTgt>
                                        </p:tgtEl>
                                        <p:attrNameLst>
                                          <p:attrName>style.visibility</p:attrName>
                                        </p:attrNameLst>
                                      </p:cBhvr>
                                      <p:to>
                                        <p:strVal val="visible"/>
                                      </p:to>
                                    </p:set>
                                    <p:anim calcmode="lin" valueType="num">
                                      <p:cBhvr additive="base">
                                        <p:cTn id="13" dur="500" fill="hold"/>
                                        <p:tgtEl>
                                          <p:spTgt spid="7">
                                            <p:txEl>
                                              <p:pRg st="6" end="6"/>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7">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xEl>
                                              <p:pRg st="7" end="7"/>
                                            </p:txEl>
                                          </p:spTgt>
                                        </p:tgtEl>
                                        <p:attrNameLst>
                                          <p:attrName>style.visibility</p:attrName>
                                        </p:attrNameLst>
                                      </p:cBhvr>
                                      <p:to>
                                        <p:strVal val="visible"/>
                                      </p:to>
                                    </p:set>
                                    <p:anim calcmode="lin" valueType="num">
                                      <p:cBhvr additive="base">
                                        <p:cTn id="19" dur="500" fill="hold"/>
                                        <p:tgtEl>
                                          <p:spTgt spid="7">
                                            <p:txEl>
                                              <p:pRg st="7" end="7"/>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7">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7">
                                            <p:txEl>
                                              <p:pRg st="8" end="8"/>
                                            </p:txEl>
                                          </p:spTgt>
                                        </p:tgtEl>
                                        <p:attrNameLst>
                                          <p:attrName>style.visibility</p:attrName>
                                        </p:attrNameLst>
                                      </p:cBhvr>
                                      <p:to>
                                        <p:strVal val="visible"/>
                                      </p:to>
                                    </p:set>
                                    <p:anim calcmode="lin" valueType="num">
                                      <p:cBhvr additive="base">
                                        <p:cTn id="25" dur="500" fill="hold"/>
                                        <p:tgtEl>
                                          <p:spTgt spid="7">
                                            <p:txEl>
                                              <p:pRg st="8" end="8"/>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7">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allAtOnce"/>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sp>
        <p:nvSpPr>
          <p:cNvPr id="646" name="Google Shape;646;p33"/>
          <p:cNvSpPr txBox="1">
            <a:spLocks noGrp="1"/>
          </p:cNvSpPr>
          <p:nvPr>
            <p:ph type="title"/>
          </p:nvPr>
        </p:nvSpPr>
        <p:spPr>
          <a:xfrm>
            <a:off x="2015354" y="615012"/>
            <a:ext cx="4522305" cy="58347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FastAPI</a:t>
            </a:r>
            <a:endParaRPr dirty="0"/>
          </a:p>
        </p:txBody>
      </p:sp>
      <p:cxnSp>
        <p:nvCxnSpPr>
          <p:cNvPr id="8" name="Google Shape;137;p27"/>
          <p:cNvCxnSpPr/>
          <p:nvPr/>
        </p:nvCxnSpPr>
        <p:spPr>
          <a:xfrm>
            <a:off x="2015354" y="567891"/>
            <a:ext cx="0" cy="630600"/>
          </a:xfrm>
          <a:prstGeom prst="straightConnector1">
            <a:avLst/>
          </a:prstGeom>
          <a:noFill/>
          <a:ln w="19050" cap="flat" cmpd="sng">
            <a:solidFill>
              <a:srgbClr val="F3F3F3"/>
            </a:solidFill>
            <a:prstDash val="solid"/>
            <a:round/>
            <a:headEnd type="oval" w="med" len="med"/>
            <a:tailEnd type="oval" w="med" len="med"/>
          </a:ln>
        </p:spPr>
      </p:cxnSp>
      <p:sp>
        <p:nvSpPr>
          <p:cNvPr id="9" name="Google Shape;136;p27"/>
          <p:cNvSpPr txBox="1">
            <a:spLocks/>
          </p:cNvSpPr>
          <p:nvPr/>
        </p:nvSpPr>
        <p:spPr>
          <a:xfrm>
            <a:off x="0" y="4922784"/>
            <a:ext cx="3352799" cy="220716"/>
          </a:xfrm>
          <a:prstGeom prst="rect">
            <a:avLst/>
          </a:prstGeom>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dirty="0">
                <a:ln>
                  <a:noFill/>
                </a:ln>
                <a:solidFill>
                  <a:srgbClr val="000000"/>
                </a:solidFill>
                <a:effectLst/>
                <a:uLnTx/>
                <a:uFillTx/>
                <a:latin typeface="Arial"/>
                <a:ea typeface="Arial"/>
                <a:cs typeface="Arial"/>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Arial"/>
                <a:cs typeface="Arial"/>
                <a:sym typeface="Arial"/>
              </a:rPr>
              <a:t>Facilitador: </a:t>
            </a:r>
            <a:r>
              <a:rPr kumimoji="0" lang="es-ES" sz="1400" b="0" i="0" u="none" strike="noStrike" kern="0" cap="none" spc="0" normalizeH="0" baseline="0" noProof="0" dirty="0" err="1">
                <a:ln>
                  <a:noFill/>
                </a:ln>
                <a:solidFill>
                  <a:schemeClr val="bg1">
                    <a:lumMod val="60000"/>
                    <a:lumOff val="40000"/>
                  </a:schemeClr>
                </a:solidFill>
                <a:effectLst/>
                <a:uLnTx/>
                <a:uFillTx/>
                <a:latin typeface="Fira Sans Condensed Light" charset="0"/>
                <a:ea typeface="Arial"/>
                <a:cs typeface="Arial"/>
                <a:sym typeface="Arial"/>
              </a:rPr>
              <a:t>PhD</a:t>
            </a: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Arial"/>
                <a:cs typeface="Arial"/>
                <a:sym typeface="Arial"/>
              </a:rPr>
              <a:t> Alfredo García Suárez</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br>
              <a:rPr kumimoji="0" lang="es-ES" sz="1400" b="0" i="0" u="none" strike="noStrike" kern="0" cap="none" spc="0" normalizeH="0" baseline="0" noProof="0" dirty="0">
                <a:ln>
                  <a:noFill/>
                </a:ln>
                <a:solidFill>
                  <a:srgbClr val="000000"/>
                </a:solidFill>
                <a:effectLst/>
                <a:uLnTx/>
                <a:uFillTx/>
                <a:latin typeface="Arial"/>
                <a:ea typeface="Arial"/>
                <a:cs typeface="Arial"/>
                <a:sym typeface="Arial"/>
              </a:rPr>
            </a:br>
            <a:endParaRPr kumimoji="0" lang="es-ES"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pic>
        <p:nvPicPr>
          <p:cNvPr id="2" name="Picture 2" descr="Virtual Horizon BUAP">
            <a:extLst>
              <a:ext uri="{FF2B5EF4-FFF2-40B4-BE49-F238E27FC236}">
                <a16:creationId xmlns:a16="http://schemas.microsoft.com/office/drawing/2014/main" id="{E4742490-BBE5-9AC8-65BF-B0678E0E4C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3913" y="102446"/>
            <a:ext cx="1931133" cy="97714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a:extLst>
              <a:ext uri="{FF2B5EF4-FFF2-40B4-BE49-F238E27FC236}">
                <a16:creationId xmlns:a16="http://schemas.microsoft.com/office/drawing/2014/main" id="{5BBDE05F-97EF-912B-2DA3-B82DBC62C4E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1206" y="209702"/>
            <a:ext cx="1394098" cy="1394098"/>
          </a:xfrm>
          <a:prstGeom prst="rect">
            <a:avLst/>
          </a:prstGeom>
          <a:noFill/>
          <a:extLst>
            <a:ext uri="{909E8E84-426E-40DD-AFC4-6F175D3DCCD1}">
              <a14:hiddenFill xmlns:a14="http://schemas.microsoft.com/office/drawing/2010/main">
                <a:solidFill>
                  <a:srgbClr val="FFFFFF"/>
                </a:solidFill>
              </a14:hiddenFill>
            </a:ext>
          </a:extLst>
        </p:spPr>
      </p:pic>
      <p:sp>
        <p:nvSpPr>
          <p:cNvPr id="3" name="Google Shape;1762;p45">
            <a:extLst>
              <a:ext uri="{FF2B5EF4-FFF2-40B4-BE49-F238E27FC236}">
                <a16:creationId xmlns:a16="http://schemas.microsoft.com/office/drawing/2014/main" id="{B523F55B-9B78-7908-6868-423929215F8B}"/>
              </a:ext>
            </a:extLst>
          </p:cNvPr>
          <p:cNvSpPr txBox="1">
            <a:spLocks/>
          </p:cNvSpPr>
          <p:nvPr/>
        </p:nvSpPr>
        <p:spPr>
          <a:xfrm>
            <a:off x="1860299" y="1603799"/>
            <a:ext cx="6189180" cy="3108877"/>
          </a:xfrm>
          <a:prstGeom prst="rect">
            <a:avLst/>
          </a:prstGeom>
          <a:noFill/>
          <a:ln>
            <a:noFill/>
          </a:ln>
        </p:spPr>
        <p:txBody>
          <a:bodyPr spcFirstLastPara="1" wrap="square" lIns="91425" tIns="274300" rIns="91425" bIns="91425" anchor="ctr"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1pPr>
            <a:lvl2pPr marL="914400" marR="0" lvl="1"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2pPr>
            <a:lvl3pPr marL="1371600" marR="0" lvl="2"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3pPr>
            <a:lvl4pPr marL="1828800" marR="0" lvl="3"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4pPr>
            <a:lvl5pPr marL="2286000" marR="0" lvl="4"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5pPr>
            <a:lvl6pPr marL="2743200" marR="0" lvl="5"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6pPr>
            <a:lvl7pPr marL="3200400" marR="0" lvl="6"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7pPr>
            <a:lvl8pPr marL="3657600" marR="0" lvl="7"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8pPr>
            <a:lvl9pPr marL="4114800" marR="0" lvl="8" indent="-304800" algn="l" rtl="0">
              <a:lnSpc>
                <a:spcPct val="115000"/>
              </a:lnSpc>
              <a:spcBef>
                <a:spcPts val="1600"/>
              </a:spcBef>
              <a:spcAft>
                <a:spcPts val="160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9pPr>
          </a:lstStyle>
          <a:p>
            <a:pPr marL="152400" indent="0">
              <a:buNone/>
            </a:pPr>
            <a:r>
              <a:rPr lang="es-ES" sz="1400" b="1" dirty="0">
                <a:solidFill>
                  <a:schemeClr val="bg1"/>
                </a:solidFill>
              </a:rPr>
              <a:t>Menos errores: </a:t>
            </a:r>
            <a:r>
              <a:rPr lang="es-ES" sz="1400" b="1" dirty="0"/>
              <a:t>Reduce los errores humanos (de programador) aproximadamente un 40%. </a:t>
            </a:r>
          </a:p>
          <a:p>
            <a:pPr marL="152400" indent="0">
              <a:buNone/>
            </a:pPr>
            <a:endParaRPr lang="es-ES" sz="1400" b="1" dirty="0"/>
          </a:p>
          <a:p>
            <a:pPr marL="152400" indent="0">
              <a:buNone/>
            </a:pPr>
            <a:r>
              <a:rPr lang="es-ES" sz="1400" b="1" dirty="0">
                <a:solidFill>
                  <a:schemeClr val="bg1"/>
                </a:solidFill>
              </a:rPr>
              <a:t>Intuitivo: </a:t>
            </a:r>
            <a:r>
              <a:rPr lang="es-ES" sz="1400" b="1" dirty="0"/>
              <a:t>Gran soporte en los editores con auto completado en todas partes. Gasta menos tiempo </a:t>
            </a:r>
            <a:r>
              <a:rPr lang="es-ES" sz="1400" b="1" dirty="0" err="1"/>
              <a:t>debugging</a:t>
            </a:r>
            <a:r>
              <a:rPr lang="es-ES" sz="1400" b="1" dirty="0"/>
              <a:t>.</a:t>
            </a:r>
          </a:p>
          <a:p>
            <a:pPr marL="152400" indent="0">
              <a:buNone/>
            </a:pPr>
            <a:endParaRPr lang="es-ES" sz="1400" b="1" dirty="0"/>
          </a:p>
          <a:p>
            <a:pPr marL="152400" indent="0">
              <a:buNone/>
            </a:pPr>
            <a:r>
              <a:rPr lang="es-ES" sz="1400" b="1" dirty="0">
                <a:solidFill>
                  <a:schemeClr val="bg1"/>
                </a:solidFill>
              </a:rPr>
              <a:t>Fácil: </a:t>
            </a:r>
            <a:r>
              <a:rPr lang="es-ES" sz="1400" b="1" dirty="0"/>
              <a:t>Está diseñado para ser fácil de usar y aprender. Gastando menos tiempo leyendo documentación.</a:t>
            </a:r>
          </a:p>
          <a:p>
            <a:pPr marL="152400" indent="0">
              <a:buNone/>
            </a:pPr>
            <a:endParaRPr lang="es-ES" sz="1400" b="1" dirty="0"/>
          </a:p>
          <a:p>
            <a:pPr marL="152400" indent="0">
              <a:buNone/>
            </a:pPr>
            <a:r>
              <a:rPr lang="es-ES" sz="1400" b="1" dirty="0">
                <a:solidFill>
                  <a:schemeClr val="bg1"/>
                </a:solidFill>
              </a:rPr>
              <a:t>Corto: </a:t>
            </a:r>
            <a:r>
              <a:rPr lang="es-ES" sz="1400" b="1" dirty="0"/>
              <a:t>Minimiza la duplicación de código. Múltiples funcionalidades con cada declaración de parámetros. Menos errores.</a:t>
            </a:r>
          </a:p>
          <a:p>
            <a:pPr marL="152400" indent="0">
              <a:buNone/>
            </a:pPr>
            <a:endParaRPr lang="es-ES" sz="1400" b="1" dirty="0"/>
          </a:p>
          <a:p>
            <a:pPr marL="152400" indent="0">
              <a:buNone/>
            </a:pPr>
            <a:endParaRPr lang="es-ES" sz="1400" b="1" dirty="0"/>
          </a:p>
        </p:txBody>
      </p:sp>
    </p:spTree>
    <p:extLst>
      <p:ext uri="{BB962C8B-B14F-4D97-AF65-F5344CB8AC3E}">
        <p14:creationId xmlns:p14="http://schemas.microsoft.com/office/powerpoint/2010/main" val="18319447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sp>
        <p:nvSpPr>
          <p:cNvPr id="646" name="Google Shape;646;p33"/>
          <p:cNvSpPr txBox="1">
            <a:spLocks noGrp="1"/>
          </p:cNvSpPr>
          <p:nvPr>
            <p:ph type="title"/>
          </p:nvPr>
        </p:nvSpPr>
        <p:spPr>
          <a:xfrm>
            <a:off x="2015354" y="615012"/>
            <a:ext cx="4522305" cy="58347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FastAPI</a:t>
            </a:r>
            <a:endParaRPr dirty="0"/>
          </a:p>
        </p:txBody>
      </p:sp>
      <p:cxnSp>
        <p:nvCxnSpPr>
          <p:cNvPr id="8" name="Google Shape;137;p27"/>
          <p:cNvCxnSpPr/>
          <p:nvPr/>
        </p:nvCxnSpPr>
        <p:spPr>
          <a:xfrm>
            <a:off x="2015354" y="567891"/>
            <a:ext cx="0" cy="630600"/>
          </a:xfrm>
          <a:prstGeom prst="straightConnector1">
            <a:avLst/>
          </a:prstGeom>
          <a:noFill/>
          <a:ln w="19050" cap="flat" cmpd="sng">
            <a:solidFill>
              <a:srgbClr val="F3F3F3"/>
            </a:solidFill>
            <a:prstDash val="solid"/>
            <a:round/>
            <a:headEnd type="oval" w="med" len="med"/>
            <a:tailEnd type="oval" w="med" len="med"/>
          </a:ln>
        </p:spPr>
      </p:cxnSp>
      <p:sp>
        <p:nvSpPr>
          <p:cNvPr id="9" name="Google Shape;136;p27"/>
          <p:cNvSpPr txBox="1">
            <a:spLocks/>
          </p:cNvSpPr>
          <p:nvPr/>
        </p:nvSpPr>
        <p:spPr>
          <a:xfrm>
            <a:off x="0" y="4922784"/>
            <a:ext cx="3352799" cy="220716"/>
          </a:xfrm>
          <a:prstGeom prst="rect">
            <a:avLst/>
          </a:prstGeom>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dirty="0">
                <a:ln>
                  <a:noFill/>
                </a:ln>
                <a:solidFill>
                  <a:srgbClr val="000000"/>
                </a:solidFill>
                <a:effectLst/>
                <a:uLnTx/>
                <a:uFillTx/>
                <a:latin typeface="Arial"/>
                <a:ea typeface="Arial"/>
                <a:cs typeface="Arial"/>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Arial"/>
                <a:cs typeface="Arial"/>
                <a:sym typeface="Arial"/>
              </a:rPr>
              <a:t>Facilitador: </a:t>
            </a:r>
            <a:r>
              <a:rPr kumimoji="0" lang="es-ES" sz="1400" b="0" i="0" u="none" strike="noStrike" kern="0" cap="none" spc="0" normalizeH="0" baseline="0" noProof="0" dirty="0" err="1">
                <a:ln>
                  <a:noFill/>
                </a:ln>
                <a:solidFill>
                  <a:schemeClr val="bg1">
                    <a:lumMod val="60000"/>
                    <a:lumOff val="40000"/>
                  </a:schemeClr>
                </a:solidFill>
                <a:effectLst/>
                <a:uLnTx/>
                <a:uFillTx/>
                <a:latin typeface="Fira Sans Condensed Light" charset="0"/>
                <a:ea typeface="Arial"/>
                <a:cs typeface="Arial"/>
                <a:sym typeface="Arial"/>
              </a:rPr>
              <a:t>PhD</a:t>
            </a: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Arial"/>
                <a:cs typeface="Arial"/>
                <a:sym typeface="Arial"/>
              </a:rPr>
              <a:t> Alfredo García Suárez</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br>
              <a:rPr kumimoji="0" lang="es-ES" sz="1400" b="0" i="0" u="none" strike="noStrike" kern="0" cap="none" spc="0" normalizeH="0" baseline="0" noProof="0" dirty="0">
                <a:ln>
                  <a:noFill/>
                </a:ln>
                <a:solidFill>
                  <a:srgbClr val="000000"/>
                </a:solidFill>
                <a:effectLst/>
                <a:uLnTx/>
                <a:uFillTx/>
                <a:latin typeface="Arial"/>
                <a:ea typeface="Arial"/>
                <a:cs typeface="Arial"/>
                <a:sym typeface="Arial"/>
              </a:rPr>
            </a:br>
            <a:endParaRPr kumimoji="0" lang="es-ES"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pic>
        <p:nvPicPr>
          <p:cNvPr id="2" name="Picture 2" descr="Virtual Horizon BUAP">
            <a:extLst>
              <a:ext uri="{FF2B5EF4-FFF2-40B4-BE49-F238E27FC236}">
                <a16:creationId xmlns:a16="http://schemas.microsoft.com/office/drawing/2014/main" id="{E4742490-BBE5-9AC8-65BF-B0678E0E4C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3913" y="102446"/>
            <a:ext cx="1931133" cy="97714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a:extLst>
              <a:ext uri="{FF2B5EF4-FFF2-40B4-BE49-F238E27FC236}">
                <a16:creationId xmlns:a16="http://schemas.microsoft.com/office/drawing/2014/main" id="{5BBDE05F-97EF-912B-2DA3-B82DBC62C4E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1206" y="209702"/>
            <a:ext cx="1394098" cy="1394098"/>
          </a:xfrm>
          <a:prstGeom prst="rect">
            <a:avLst/>
          </a:prstGeom>
          <a:noFill/>
          <a:extLst>
            <a:ext uri="{909E8E84-426E-40DD-AFC4-6F175D3DCCD1}">
              <a14:hiddenFill xmlns:a14="http://schemas.microsoft.com/office/drawing/2010/main">
                <a:solidFill>
                  <a:srgbClr val="FFFFFF"/>
                </a:solidFill>
              </a14:hiddenFill>
            </a:ext>
          </a:extLst>
        </p:spPr>
      </p:pic>
      <p:sp>
        <p:nvSpPr>
          <p:cNvPr id="3" name="Google Shape;1762;p45">
            <a:extLst>
              <a:ext uri="{FF2B5EF4-FFF2-40B4-BE49-F238E27FC236}">
                <a16:creationId xmlns:a16="http://schemas.microsoft.com/office/drawing/2014/main" id="{B523F55B-9B78-7908-6868-423929215F8B}"/>
              </a:ext>
            </a:extLst>
          </p:cNvPr>
          <p:cNvSpPr txBox="1">
            <a:spLocks/>
          </p:cNvSpPr>
          <p:nvPr/>
        </p:nvSpPr>
        <p:spPr>
          <a:xfrm>
            <a:off x="1860299" y="1603800"/>
            <a:ext cx="6189180" cy="2393770"/>
          </a:xfrm>
          <a:prstGeom prst="rect">
            <a:avLst/>
          </a:prstGeom>
          <a:noFill/>
          <a:ln>
            <a:noFill/>
          </a:ln>
        </p:spPr>
        <p:txBody>
          <a:bodyPr spcFirstLastPara="1" wrap="square" lIns="91425" tIns="274300" rIns="91425" bIns="91425" anchor="ctr"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1pPr>
            <a:lvl2pPr marL="914400" marR="0" lvl="1"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2pPr>
            <a:lvl3pPr marL="1371600" marR="0" lvl="2"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3pPr>
            <a:lvl4pPr marL="1828800" marR="0" lvl="3"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4pPr>
            <a:lvl5pPr marL="2286000" marR="0" lvl="4"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5pPr>
            <a:lvl6pPr marL="2743200" marR="0" lvl="5"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6pPr>
            <a:lvl7pPr marL="3200400" marR="0" lvl="6"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7pPr>
            <a:lvl8pPr marL="3657600" marR="0" lvl="7"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8pPr>
            <a:lvl9pPr marL="4114800" marR="0" lvl="8" indent="-304800" algn="l" rtl="0">
              <a:lnSpc>
                <a:spcPct val="115000"/>
              </a:lnSpc>
              <a:spcBef>
                <a:spcPts val="1600"/>
              </a:spcBef>
              <a:spcAft>
                <a:spcPts val="160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9pPr>
          </a:lstStyle>
          <a:p>
            <a:pPr marL="152400" indent="0">
              <a:buNone/>
            </a:pPr>
            <a:r>
              <a:rPr lang="es-ES" sz="1400" b="1" dirty="0">
                <a:solidFill>
                  <a:schemeClr val="bg1"/>
                </a:solidFill>
              </a:rPr>
              <a:t>Robusto: </a:t>
            </a:r>
            <a:r>
              <a:rPr lang="es-ES" sz="1400" b="1" dirty="0">
                <a:solidFill>
                  <a:schemeClr val="tx2"/>
                </a:solidFill>
              </a:rPr>
              <a:t>Crea código listo para producción con documentación automática interactiva.</a:t>
            </a:r>
          </a:p>
          <a:p>
            <a:pPr marL="152400" indent="0">
              <a:buNone/>
            </a:pPr>
            <a:endParaRPr lang="es-ES" sz="1400" b="1" dirty="0">
              <a:solidFill>
                <a:schemeClr val="tx2"/>
              </a:solidFill>
            </a:endParaRPr>
          </a:p>
          <a:p>
            <a:pPr marL="152400" indent="0">
              <a:buNone/>
            </a:pPr>
            <a:r>
              <a:rPr lang="es-ES" sz="1400" b="1" dirty="0">
                <a:solidFill>
                  <a:schemeClr val="bg1"/>
                </a:solidFill>
              </a:rPr>
              <a:t>Basado en estándares: </a:t>
            </a:r>
            <a:r>
              <a:rPr lang="es-ES" sz="1400" b="1" dirty="0">
                <a:solidFill>
                  <a:schemeClr val="tx2"/>
                </a:solidFill>
              </a:rPr>
              <a:t>Basado y totalmente compatible con los estándares abiertos para </a:t>
            </a:r>
            <a:r>
              <a:rPr lang="es-ES" sz="1400" b="1" dirty="0" err="1">
                <a:solidFill>
                  <a:schemeClr val="tx2"/>
                </a:solidFill>
              </a:rPr>
              <a:t>APIs</a:t>
            </a:r>
            <a:r>
              <a:rPr lang="es-ES" sz="1400" b="1" dirty="0">
                <a:solidFill>
                  <a:schemeClr val="tx2"/>
                </a:solidFill>
              </a:rPr>
              <a:t>: </a:t>
            </a:r>
            <a:r>
              <a:rPr lang="es-ES" sz="1400" b="1" dirty="0" err="1">
                <a:solidFill>
                  <a:schemeClr val="tx2"/>
                </a:solidFill>
              </a:rPr>
              <a:t>OpenAPI</a:t>
            </a:r>
            <a:r>
              <a:rPr lang="es-ES" sz="1400" b="1" dirty="0">
                <a:solidFill>
                  <a:schemeClr val="tx2"/>
                </a:solidFill>
              </a:rPr>
              <a:t> (conocido previamente como </a:t>
            </a:r>
            <a:r>
              <a:rPr lang="es-ES" sz="1400" b="1" dirty="0" err="1">
                <a:solidFill>
                  <a:schemeClr val="tx2"/>
                </a:solidFill>
              </a:rPr>
              <a:t>Swagger</a:t>
            </a:r>
            <a:r>
              <a:rPr lang="es-ES" sz="1400" b="1" dirty="0">
                <a:solidFill>
                  <a:schemeClr val="tx2"/>
                </a:solidFill>
              </a:rPr>
              <a:t>) y JSON </a:t>
            </a:r>
            <a:r>
              <a:rPr lang="es-ES" sz="1400" b="1" dirty="0" err="1">
                <a:solidFill>
                  <a:schemeClr val="tx2"/>
                </a:solidFill>
              </a:rPr>
              <a:t>Schema</a:t>
            </a:r>
            <a:r>
              <a:rPr lang="es-ES" sz="1400" b="1" dirty="0">
                <a:solidFill>
                  <a:schemeClr val="tx2"/>
                </a:solidFill>
              </a:rPr>
              <a:t>.</a:t>
            </a:r>
          </a:p>
          <a:p>
            <a:pPr marL="152400" indent="0">
              <a:buNone/>
            </a:pPr>
            <a:endParaRPr lang="es-ES" sz="1400" b="1" dirty="0"/>
          </a:p>
        </p:txBody>
      </p:sp>
    </p:spTree>
    <p:extLst>
      <p:ext uri="{BB962C8B-B14F-4D97-AF65-F5344CB8AC3E}">
        <p14:creationId xmlns:p14="http://schemas.microsoft.com/office/powerpoint/2010/main" val="7710712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sp>
        <p:nvSpPr>
          <p:cNvPr id="646" name="Google Shape;646;p33"/>
          <p:cNvSpPr txBox="1">
            <a:spLocks noGrp="1"/>
          </p:cNvSpPr>
          <p:nvPr>
            <p:ph type="title"/>
          </p:nvPr>
        </p:nvSpPr>
        <p:spPr>
          <a:xfrm>
            <a:off x="2015354" y="615012"/>
            <a:ext cx="4522305" cy="58347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FastAPI</a:t>
            </a:r>
            <a:endParaRPr dirty="0"/>
          </a:p>
        </p:txBody>
      </p:sp>
      <p:cxnSp>
        <p:nvCxnSpPr>
          <p:cNvPr id="8" name="Google Shape;137;p27"/>
          <p:cNvCxnSpPr/>
          <p:nvPr/>
        </p:nvCxnSpPr>
        <p:spPr>
          <a:xfrm>
            <a:off x="2015354" y="567891"/>
            <a:ext cx="0" cy="630600"/>
          </a:xfrm>
          <a:prstGeom prst="straightConnector1">
            <a:avLst/>
          </a:prstGeom>
          <a:noFill/>
          <a:ln w="19050" cap="flat" cmpd="sng">
            <a:solidFill>
              <a:srgbClr val="F3F3F3"/>
            </a:solidFill>
            <a:prstDash val="solid"/>
            <a:round/>
            <a:headEnd type="oval" w="med" len="med"/>
            <a:tailEnd type="oval" w="med" len="med"/>
          </a:ln>
        </p:spPr>
      </p:cxnSp>
      <p:sp>
        <p:nvSpPr>
          <p:cNvPr id="9" name="Google Shape;136;p27"/>
          <p:cNvSpPr txBox="1">
            <a:spLocks/>
          </p:cNvSpPr>
          <p:nvPr/>
        </p:nvSpPr>
        <p:spPr>
          <a:xfrm>
            <a:off x="0" y="4922784"/>
            <a:ext cx="3352799" cy="220716"/>
          </a:xfrm>
          <a:prstGeom prst="rect">
            <a:avLst/>
          </a:prstGeom>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dirty="0">
                <a:ln>
                  <a:noFill/>
                </a:ln>
                <a:solidFill>
                  <a:srgbClr val="000000"/>
                </a:solidFill>
                <a:effectLst/>
                <a:uLnTx/>
                <a:uFillTx/>
                <a:latin typeface="Arial"/>
                <a:ea typeface="Arial"/>
                <a:cs typeface="Arial"/>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Arial"/>
                <a:cs typeface="Arial"/>
                <a:sym typeface="Arial"/>
              </a:rPr>
              <a:t>Facilitador: </a:t>
            </a:r>
            <a:r>
              <a:rPr kumimoji="0" lang="es-ES" sz="1400" b="0" i="0" u="none" strike="noStrike" kern="0" cap="none" spc="0" normalizeH="0" baseline="0" noProof="0" dirty="0" err="1">
                <a:ln>
                  <a:noFill/>
                </a:ln>
                <a:solidFill>
                  <a:schemeClr val="bg1">
                    <a:lumMod val="60000"/>
                    <a:lumOff val="40000"/>
                  </a:schemeClr>
                </a:solidFill>
                <a:effectLst/>
                <a:uLnTx/>
                <a:uFillTx/>
                <a:latin typeface="Fira Sans Condensed Light" charset="0"/>
                <a:ea typeface="Arial"/>
                <a:cs typeface="Arial"/>
                <a:sym typeface="Arial"/>
              </a:rPr>
              <a:t>PhD</a:t>
            </a: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Arial"/>
                <a:cs typeface="Arial"/>
                <a:sym typeface="Arial"/>
              </a:rPr>
              <a:t> Alfredo García Suárez</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br>
              <a:rPr kumimoji="0" lang="es-ES" sz="1400" b="0" i="0" u="none" strike="noStrike" kern="0" cap="none" spc="0" normalizeH="0" baseline="0" noProof="0" dirty="0">
                <a:ln>
                  <a:noFill/>
                </a:ln>
                <a:solidFill>
                  <a:srgbClr val="000000"/>
                </a:solidFill>
                <a:effectLst/>
                <a:uLnTx/>
                <a:uFillTx/>
                <a:latin typeface="Arial"/>
                <a:ea typeface="Arial"/>
                <a:cs typeface="Arial"/>
                <a:sym typeface="Arial"/>
              </a:rPr>
            </a:br>
            <a:endParaRPr kumimoji="0" lang="es-ES"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pic>
        <p:nvPicPr>
          <p:cNvPr id="2" name="Picture 2" descr="Virtual Horizon BUAP">
            <a:extLst>
              <a:ext uri="{FF2B5EF4-FFF2-40B4-BE49-F238E27FC236}">
                <a16:creationId xmlns:a16="http://schemas.microsoft.com/office/drawing/2014/main" id="{E4742490-BBE5-9AC8-65BF-B0678E0E4C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3913" y="102446"/>
            <a:ext cx="1931133" cy="97714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a:extLst>
              <a:ext uri="{FF2B5EF4-FFF2-40B4-BE49-F238E27FC236}">
                <a16:creationId xmlns:a16="http://schemas.microsoft.com/office/drawing/2014/main" id="{5BBDE05F-97EF-912B-2DA3-B82DBC62C4E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1206" y="209702"/>
            <a:ext cx="1394098" cy="1394098"/>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descr="FastAPI vs Flask - The Complete Guide">
            <a:extLst>
              <a:ext uri="{FF2B5EF4-FFF2-40B4-BE49-F238E27FC236}">
                <a16:creationId xmlns:a16="http://schemas.microsoft.com/office/drawing/2014/main" id="{3976FA49-AF37-FB79-FB43-3D126360CDF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76400" y="1258736"/>
            <a:ext cx="7097688" cy="35451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47239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sp>
        <p:nvSpPr>
          <p:cNvPr id="646" name="Google Shape;646;p33"/>
          <p:cNvSpPr txBox="1">
            <a:spLocks noGrp="1"/>
          </p:cNvSpPr>
          <p:nvPr>
            <p:ph type="title"/>
          </p:nvPr>
        </p:nvSpPr>
        <p:spPr>
          <a:xfrm>
            <a:off x="2015354" y="615012"/>
            <a:ext cx="4522305" cy="58347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FastAPI</a:t>
            </a:r>
            <a:endParaRPr dirty="0"/>
          </a:p>
        </p:txBody>
      </p:sp>
      <p:cxnSp>
        <p:nvCxnSpPr>
          <p:cNvPr id="8" name="Google Shape;137;p27"/>
          <p:cNvCxnSpPr/>
          <p:nvPr/>
        </p:nvCxnSpPr>
        <p:spPr>
          <a:xfrm>
            <a:off x="2015354" y="567891"/>
            <a:ext cx="0" cy="630600"/>
          </a:xfrm>
          <a:prstGeom prst="straightConnector1">
            <a:avLst/>
          </a:prstGeom>
          <a:noFill/>
          <a:ln w="19050" cap="flat" cmpd="sng">
            <a:solidFill>
              <a:srgbClr val="F3F3F3"/>
            </a:solidFill>
            <a:prstDash val="solid"/>
            <a:round/>
            <a:headEnd type="oval" w="med" len="med"/>
            <a:tailEnd type="oval" w="med" len="med"/>
          </a:ln>
        </p:spPr>
      </p:cxnSp>
      <p:sp>
        <p:nvSpPr>
          <p:cNvPr id="9" name="Google Shape;136;p27"/>
          <p:cNvSpPr txBox="1">
            <a:spLocks/>
          </p:cNvSpPr>
          <p:nvPr/>
        </p:nvSpPr>
        <p:spPr>
          <a:xfrm>
            <a:off x="0" y="4922784"/>
            <a:ext cx="3352799" cy="220716"/>
          </a:xfrm>
          <a:prstGeom prst="rect">
            <a:avLst/>
          </a:prstGeom>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dirty="0">
                <a:ln>
                  <a:noFill/>
                </a:ln>
                <a:solidFill>
                  <a:srgbClr val="000000"/>
                </a:solidFill>
                <a:effectLst/>
                <a:uLnTx/>
                <a:uFillTx/>
                <a:latin typeface="Arial"/>
                <a:ea typeface="Arial"/>
                <a:cs typeface="Arial"/>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Arial"/>
                <a:cs typeface="Arial"/>
                <a:sym typeface="Arial"/>
              </a:rPr>
              <a:t>Facilitador: </a:t>
            </a:r>
            <a:r>
              <a:rPr kumimoji="0" lang="es-ES" sz="1400" b="0" i="0" u="none" strike="noStrike" kern="0" cap="none" spc="0" normalizeH="0" baseline="0" noProof="0" dirty="0" err="1">
                <a:ln>
                  <a:noFill/>
                </a:ln>
                <a:solidFill>
                  <a:schemeClr val="bg1">
                    <a:lumMod val="60000"/>
                    <a:lumOff val="40000"/>
                  </a:schemeClr>
                </a:solidFill>
                <a:effectLst/>
                <a:uLnTx/>
                <a:uFillTx/>
                <a:latin typeface="Fira Sans Condensed Light" charset="0"/>
                <a:ea typeface="Arial"/>
                <a:cs typeface="Arial"/>
                <a:sym typeface="Arial"/>
              </a:rPr>
              <a:t>PhD</a:t>
            </a: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Arial"/>
                <a:cs typeface="Arial"/>
                <a:sym typeface="Arial"/>
              </a:rPr>
              <a:t> Alfredo García Suárez</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br>
              <a:rPr kumimoji="0" lang="es-ES" sz="1400" b="0" i="0" u="none" strike="noStrike" kern="0" cap="none" spc="0" normalizeH="0" baseline="0" noProof="0" dirty="0">
                <a:ln>
                  <a:noFill/>
                </a:ln>
                <a:solidFill>
                  <a:srgbClr val="000000"/>
                </a:solidFill>
                <a:effectLst/>
                <a:uLnTx/>
                <a:uFillTx/>
                <a:latin typeface="Arial"/>
                <a:ea typeface="Arial"/>
                <a:cs typeface="Arial"/>
                <a:sym typeface="Arial"/>
              </a:rPr>
            </a:br>
            <a:endParaRPr kumimoji="0" lang="es-ES"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pic>
        <p:nvPicPr>
          <p:cNvPr id="2" name="Picture 2" descr="Virtual Horizon BUAP">
            <a:extLst>
              <a:ext uri="{FF2B5EF4-FFF2-40B4-BE49-F238E27FC236}">
                <a16:creationId xmlns:a16="http://schemas.microsoft.com/office/drawing/2014/main" id="{E4742490-BBE5-9AC8-65BF-B0678E0E4C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3913" y="102446"/>
            <a:ext cx="1931133" cy="97714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a:extLst>
              <a:ext uri="{FF2B5EF4-FFF2-40B4-BE49-F238E27FC236}">
                <a16:creationId xmlns:a16="http://schemas.microsoft.com/office/drawing/2014/main" id="{5BBDE05F-97EF-912B-2DA3-B82DBC62C4E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1206" y="209702"/>
            <a:ext cx="1394098" cy="1394098"/>
          </a:xfrm>
          <a:prstGeom prst="rect">
            <a:avLst/>
          </a:prstGeom>
          <a:noFill/>
          <a:extLst>
            <a:ext uri="{909E8E84-426E-40DD-AFC4-6F175D3DCCD1}">
              <a14:hiddenFill xmlns:a14="http://schemas.microsoft.com/office/drawing/2010/main">
                <a:solidFill>
                  <a:srgbClr val="FFFFFF"/>
                </a:solidFill>
              </a14:hiddenFill>
            </a:ext>
          </a:extLst>
        </p:spPr>
      </p:pic>
      <p:sp>
        <p:nvSpPr>
          <p:cNvPr id="3" name="Google Shape;1762;p45">
            <a:extLst>
              <a:ext uri="{FF2B5EF4-FFF2-40B4-BE49-F238E27FC236}">
                <a16:creationId xmlns:a16="http://schemas.microsoft.com/office/drawing/2014/main" id="{601FF45C-725D-C894-1F56-3BB4DE9D87B8}"/>
              </a:ext>
            </a:extLst>
          </p:cNvPr>
          <p:cNvSpPr txBox="1">
            <a:spLocks/>
          </p:cNvSpPr>
          <p:nvPr/>
        </p:nvSpPr>
        <p:spPr>
          <a:xfrm>
            <a:off x="1860299" y="1603800"/>
            <a:ext cx="6189180" cy="2393770"/>
          </a:xfrm>
          <a:prstGeom prst="rect">
            <a:avLst/>
          </a:prstGeom>
          <a:noFill/>
          <a:ln>
            <a:noFill/>
          </a:ln>
        </p:spPr>
        <p:txBody>
          <a:bodyPr spcFirstLastPara="1" wrap="square" lIns="91425" tIns="274300" rIns="91425" bIns="91425" anchor="ctr"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1pPr>
            <a:lvl2pPr marL="914400" marR="0" lvl="1"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2pPr>
            <a:lvl3pPr marL="1371600" marR="0" lvl="2"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3pPr>
            <a:lvl4pPr marL="1828800" marR="0" lvl="3"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4pPr>
            <a:lvl5pPr marL="2286000" marR="0" lvl="4"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5pPr>
            <a:lvl6pPr marL="2743200" marR="0" lvl="5"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6pPr>
            <a:lvl7pPr marL="3200400" marR="0" lvl="6"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7pPr>
            <a:lvl8pPr marL="3657600" marR="0" lvl="7"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8pPr>
            <a:lvl9pPr marL="4114800" marR="0" lvl="8" indent="-304800" algn="l" rtl="0">
              <a:lnSpc>
                <a:spcPct val="115000"/>
              </a:lnSpc>
              <a:spcBef>
                <a:spcPts val="1600"/>
              </a:spcBef>
              <a:spcAft>
                <a:spcPts val="160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9pPr>
          </a:lstStyle>
          <a:p>
            <a:pPr marL="152400" indent="0">
              <a:buNone/>
            </a:pPr>
            <a:r>
              <a:rPr lang="es-ES" sz="1800" b="1" dirty="0">
                <a:solidFill>
                  <a:schemeClr val="bg1"/>
                </a:solidFill>
              </a:rPr>
              <a:t>Servidor Local: </a:t>
            </a:r>
            <a:r>
              <a:rPr lang="es-ES" sz="1800" b="1" dirty="0" err="1">
                <a:solidFill>
                  <a:schemeClr val="tx2"/>
                </a:solidFill>
              </a:rPr>
              <a:t>FastAPI</a:t>
            </a:r>
            <a:r>
              <a:rPr lang="es-ES" sz="1800" b="1" dirty="0">
                <a:solidFill>
                  <a:schemeClr val="tx2"/>
                </a:solidFill>
              </a:rPr>
              <a:t> nos permite crear un servidor local llamado </a:t>
            </a:r>
            <a:r>
              <a:rPr lang="es-ES" sz="1800" b="1" dirty="0" err="1">
                <a:solidFill>
                  <a:schemeClr val="tx2"/>
                </a:solidFill>
              </a:rPr>
              <a:t>Uvicorn</a:t>
            </a:r>
            <a:r>
              <a:rPr lang="es-ES" sz="1800" b="1" dirty="0">
                <a:solidFill>
                  <a:schemeClr val="tx2"/>
                </a:solidFill>
              </a:rPr>
              <a:t>.</a:t>
            </a:r>
          </a:p>
          <a:p>
            <a:pPr marL="152400" indent="0">
              <a:buNone/>
            </a:pPr>
            <a:endParaRPr lang="es-ES" sz="1400" b="1" dirty="0">
              <a:solidFill>
                <a:schemeClr val="tx2"/>
              </a:solidFill>
            </a:endParaRPr>
          </a:p>
          <a:p>
            <a:pPr marL="152400" indent="0">
              <a:buNone/>
            </a:pPr>
            <a:endParaRPr lang="es-ES" sz="1400" b="1" dirty="0"/>
          </a:p>
        </p:txBody>
      </p:sp>
    </p:spTree>
    <p:extLst>
      <p:ext uri="{BB962C8B-B14F-4D97-AF65-F5344CB8AC3E}">
        <p14:creationId xmlns:p14="http://schemas.microsoft.com/office/powerpoint/2010/main" val="31694389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sp>
        <p:nvSpPr>
          <p:cNvPr id="646" name="Google Shape;646;p33"/>
          <p:cNvSpPr txBox="1">
            <a:spLocks noGrp="1"/>
          </p:cNvSpPr>
          <p:nvPr>
            <p:ph type="title"/>
          </p:nvPr>
        </p:nvSpPr>
        <p:spPr>
          <a:xfrm>
            <a:off x="2015354" y="615012"/>
            <a:ext cx="4522305" cy="58347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CRUD</a:t>
            </a:r>
            <a:endParaRPr dirty="0"/>
          </a:p>
        </p:txBody>
      </p:sp>
      <p:cxnSp>
        <p:nvCxnSpPr>
          <p:cNvPr id="8" name="Google Shape;137;p27"/>
          <p:cNvCxnSpPr/>
          <p:nvPr/>
        </p:nvCxnSpPr>
        <p:spPr>
          <a:xfrm>
            <a:off x="2015354" y="567891"/>
            <a:ext cx="0" cy="630600"/>
          </a:xfrm>
          <a:prstGeom prst="straightConnector1">
            <a:avLst/>
          </a:prstGeom>
          <a:noFill/>
          <a:ln w="19050" cap="flat" cmpd="sng">
            <a:solidFill>
              <a:srgbClr val="F3F3F3"/>
            </a:solidFill>
            <a:prstDash val="solid"/>
            <a:round/>
            <a:headEnd type="oval" w="med" len="med"/>
            <a:tailEnd type="oval" w="med" len="med"/>
          </a:ln>
        </p:spPr>
      </p:cxnSp>
      <p:sp>
        <p:nvSpPr>
          <p:cNvPr id="9" name="Google Shape;136;p27"/>
          <p:cNvSpPr txBox="1">
            <a:spLocks/>
          </p:cNvSpPr>
          <p:nvPr/>
        </p:nvSpPr>
        <p:spPr>
          <a:xfrm>
            <a:off x="0" y="4922784"/>
            <a:ext cx="3352799" cy="220716"/>
          </a:xfrm>
          <a:prstGeom prst="rect">
            <a:avLst/>
          </a:prstGeom>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dirty="0">
                <a:ln>
                  <a:noFill/>
                </a:ln>
                <a:solidFill>
                  <a:srgbClr val="000000"/>
                </a:solidFill>
                <a:effectLst/>
                <a:uLnTx/>
                <a:uFillTx/>
                <a:latin typeface="Arial"/>
                <a:ea typeface="Arial"/>
                <a:cs typeface="Arial"/>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Arial"/>
                <a:cs typeface="Arial"/>
                <a:sym typeface="Arial"/>
              </a:rPr>
              <a:t>Facilitador: </a:t>
            </a:r>
            <a:r>
              <a:rPr kumimoji="0" lang="es-ES" sz="1400" b="0" i="0" u="none" strike="noStrike" kern="0" cap="none" spc="0" normalizeH="0" baseline="0" noProof="0" dirty="0" err="1">
                <a:ln>
                  <a:noFill/>
                </a:ln>
                <a:solidFill>
                  <a:schemeClr val="bg1">
                    <a:lumMod val="60000"/>
                    <a:lumOff val="40000"/>
                  </a:schemeClr>
                </a:solidFill>
                <a:effectLst/>
                <a:uLnTx/>
                <a:uFillTx/>
                <a:latin typeface="Fira Sans Condensed Light" charset="0"/>
                <a:ea typeface="Arial"/>
                <a:cs typeface="Arial"/>
                <a:sym typeface="Arial"/>
              </a:rPr>
              <a:t>PhD</a:t>
            </a: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Arial"/>
                <a:cs typeface="Arial"/>
                <a:sym typeface="Arial"/>
              </a:rPr>
              <a:t> Alfredo García Suárez</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br>
              <a:rPr kumimoji="0" lang="es-ES" sz="1400" b="0" i="0" u="none" strike="noStrike" kern="0" cap="none" spc="0" normalizeH="0" baseline="0" noProof="0" dirty="0">
                <a:ln>
                  <a:noFill/>
                </a:ln>
                <a:solidFill>
                  <a:srgbClr val="000000"/>
                </a:solidFill>
                <a:effectLst/>
                <a:uLnTx/>
                <a:uFillTx/>
                <a:latin typeface="Arial"/>
                <a:ea typeface="Arial"/>
                <a:cs typeface="Arial"/>
                <a:sym typeface="Arial"/>
              </a:rPr>
            </a:br>
            <a:endParaRPr kumimoji="0" lang="es-ES"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pic>
        <p:nvPicPr>
          <p:cNvPr id="2" name="Picture 2" descr="Virtual Horizon BUAP">
            <a:extLst>
              <a:ext uri="{FF2B5EF4-FFF2-40B4-BE49-F238E27FC236}">
                <a16:creationId xmlns:a16="http://schemas.microsoft.com/office/drawing/2014/main" id="{E4742490-BBE5-9AC8-65BF-B0678E0E4C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3913" y="102446"/>
            <a:ext cx="1931133" cy="97714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a:extLst>
              <a:ext uri="{FF2B5EF4-FFF2-40B4-BE49-F238E27FC236}">
                <a16:creationId xmlns:a16="http://schemas.microsoft.com/office/drawing/2014/main" id="{5BBDE05F-97EF-912B-2DA3-B82DBC62C4E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1206" y="209702"/>
            <a:ext cx="1394098" cy="1394098"/>
          </a:xfrm>
          <a:prstGeom prst="rect">
            <a:avLst/>
          </a:prstGeom>
          <a:noFill/>
          <a:extLst>
            <a:ext uri="{909E8E84-426E-40DD-AFC4-6F175D3DCCD1}">
              <a14:hiddenFill xmlns:a14="http://schemas.microsoft.com/office/drawing/2010/main">
                <a:solidFill>
                  <a:srgbClr val="FFFFFF"/>
                </a:solidFill>
              </a14:hiddenFill>
            </a:ext>
          </a:extLst>
        </p:spPr>
      </p:pic>
      <p:pic>
        <p:nvPicPr>
          <p:cNvPr id="9218" name="Picture 2" descr="What is CRUD? Definition, Meaning &amp; Operations ⚙️">
            <a:extLst>
              <a:ext uri="{FF2B5EF4-FFF2-40B4-BE49-F238E27FC236}">
                <a16:creationId xmlns:a16="http://schemas.microsoft.com/office/drawing/2014/main" id="{14C3B0FC-C718-9229-FBF0-4C801022134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15354" y="1404020"/>
            <a:ext cx="5522056" cy="33132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31477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sp>
        <p:nvSpPr>
          <p:cNvPr id="646" name="Google Shape;646;p33"/>
          <p:cNvSpPr txBox="1">
            <a:spLocks noGrp="1"/>
          </p:cNvSpPr>
          <p:nvPr>
            <p:ph type="title"/>
          </p:nvPr>
        </p:nvSpPr>
        <p:spPr>
          <a:xfrm>
            <a:off x="2015354" y="615012"/>
            <a:ext cx="4522305" cy="58347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GET</a:t>
            </a:r>
            <a:endParaRPr dirty="0"/>
          </a:p>
        </p:txBody>
      </p:sp>
      <p:cxnSp>
        <p:nvCxnSpPr>
          <p:cNvPr id="8" name="Google Shape;137;p27"/>
          <p:cNvCxnSpPr/>
          <p:nvPr/>
        </p:nvCxnSpPr>
        <p:spPr>
          <a:xfrm>
            <a:off x="2015354" y="567891"/>
            <a:ext cx="0" cy="630600"/>
          </a:xfrm>
          <a:prstGeom prst="straightConnector1">
            <a:avLst/>
          </a:prstGeom>
          <a:noFill/>
          <a:ln w="19050" cap="flat" cmpd="sng">
            <a:solidFill>
              <a:srgbClr val="F3F3F3"/>
            </a:solidFill>
            <a:prstDash val="solid"/>
            <a:round/>
            <a:headEnd type="oval" w="med" len="med"/>
            <a:tailEnd type="oval" w="med" len="med"/>
          </a:ln>
        </p:spPr>
      </p:cxnSp>
      <p:sp>
        <p:nvSpPr>
          <p:cNvPr id="9" name="Google Shape;136;p27"/>
          <p:cNvSpPr txBox="1">
            <a:spLocks/>
          </p:cNvSpPr>
          <p:nvPr/>
        </p:nvSpPr>
        <p:spPr>
          <a:xfrm>
            <a:off x="0" y="4922784"/>
            <a:ext cx="3352799" cy="220716"/>
          </a:xfrm>
          <a:prstGeom prst="rect">
            <a:avLst/>
          </a:prstGeom>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dirty="0">
                <a:ln>
                  <a:noFill/>
                </a:ln>
                <a:solidFill>
                  <a:srgbClr val="000000"/>
                </a:solidFill>
                <a:effectLst/>
                <a:uLnTx/>
                <a:uFillTx/>
                <a:latin typeface="Arial"/>
                <a:ea typeface="Arial"/>
                <a:cs typeface="Arial"/>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Arial"/>
                <a:cs typeface="Arial"/>
                <a:sym typeface="Arial"/>
              </a:rPr>
              <a:t>Facilitador: </a:t>
            </a:r>
            <a:r>
              <a:rPr kumimoji="0" lang="es-ES" sz="1400" b="0" i="0" u="none" strike="noStrike" kern="0" cap="none" spc="0" normalizeH="0" baseline="0" noProof="0" dirty="0" err="1">
                <a:ln>
                  <a:noFill/>
                </a:ln>
                <a:solidFill>
                  <a:schemeClr val="bg1">
                    <a:lumMod val="60000"/>
                    <a:lumOff val="40000"/>
                  </a:schemeClr>
                </a:solidFill>
                <a:effectLst/>
                <a:uLnTx/>
                <a:uFillTx/>
                <a:latin typeface="Fira Sans Condensed Light" charset="0"/>
                <a:ea typeface="Arial"/>
                <a:cs typeface="Arial"/>
                <a:sym typeface="Arial"/>
              </a:rPr>
              <a:t>PhD</a:t>
            </a: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Arial"/>
                <a:cs typeface="Arial"/>
                <a:sym typeface="Arial"/>
              </a:rPr>
              <a:t> Alfredo García Suárez</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br>
              <a:rPr kumimoji="0" lang="es-ES" sz="1400" b="0" i="0" u="none" strike="noStrike" kern="0" cap="none" spc="0" normalizeH="0" baseline="0" noProof="0" dirty="0">
                <a:ln>
                  <a:noFill/>
                </a:ln>
                <a:solidFill>
                  <a:srgbClr val="000000"/>
                </a:solidFill>
                <a:effectLst/>
                <a:uLnTx/>
                <a:uFillTx/>
                <a:latin typeface="Arial"/>
                <a:ea typeface="Arial"/>
                <a:cs typeface="Arial"/>
                <a:sym typeface="Arial"/>
              </a:rPr>
            </a:br>
            <a:endParaRPr kumimoji="0" lang="es-ES"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pic>
        <p:nvPicPr>
          <p:cNvPr id="2" name="Picture 2" descr="Virtual Horizon BUAP">
            <a:extLst>
              <a:ext uri="{FF2B5EF4-FFF2-40B4-BE49-F238E27FC236}">
                <a16:creationId xmlns:a16="http://schemas.microsoft.com/office/drawing/2014/main" id="{E4742490-BBE5-9AC8-65BF-B0678E0E4C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3913" y="102446"/>
            <a:ext cx="1931133" cy="97714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a:extLst>
              <a:ext uri="{FF2B5EF4-FFF2-40B4-BE49-F238E27FC236}">
                <a16:creationId xmlns:a16="http://schemas.microsoft.com/office/drawing/2014/main" id="{5BBDE05F-97EF-912B-2DA3-B82DBC62C4E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1206" y="209702"/>
            <a:ext cx="1394098" cy="1394098"/>
          </a:xfrm>
          <a:prstGeom prst="rect">
            <a:avLst/>
          </a:prstGeom>
          <a:noFill/>
          <a:extLst>
            <a:ext uri="{909E8E84-426E-40DD-AFC4-6F175D3DCCD1}">
              <a14:hiddenFill xmlns:a14="http://schemas.microsoft.com/office/drawing/2010/main">
                <a:solidFill>
                  <a:srgbClr val="FFFFFF"/>
                </a:solidFill>
              </a14:hiddenFill>
            </a:ext>
          </a:extLst>
        </p:spPr>
      </p:pic>
      <p:sp>
        <p:nvSpPr>
          <p:cNvPr id="3" name="Google Shape;1762;p45">
            <a:extLst>
              <a:ext uri="{FF2B5EF4-FFF2-40B4-BE49-F238E27FC236}">
                <a16:creationId xmlns:a16="http://schemas.microsoft.com/office/drawing/2014/main" id="{601FF45C-725D-C894-1F56-3BB4DE9D87B8}"/>
              </a:ext>
            </a:extLst>
          </p:cNvPr>
          <p:cNvSpPr txBox="1">
            <a:spLocks/>
          </p:cNvSpPr>
          <p:nvPr/>
        </p:nvSpPr>
        <p:spPr>
          <a:xfrm>
            <a:off x="1860299" y="1603800"/>
            <a:ext cx="6189180" cy="2393770"/>
          </a:xfrm>
          <a:prstGeom prst="rect">
            <a:avLst/>
          </a:prstGeom>
          <a:noFill/>
          <a:ln>
            <a:noFill/>
          </a:ln>
        </p:spPr>
        <p:txBody>
          <a:bodyPr spcFirstLastPara="1" wrap="square" lIns="91425" tIns="274300" rIns="91425" bIns="91425" anchor="ctr"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1pPr>
            <a:lvl2pPr marL="914400" marR="0" lvl="1"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2pPr>
            <a:lvl3pPr marL="1371600" marR="0" lvl="2"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3pPr>
            <a:lvl4pPr marL="1828800" marR="0" lvl="3"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4pPr>
            <a:lvl5pPr marL="2286000" marR="0" lvl="4"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5pPr>
            <a:lvl6pPr marL="2743200" marR="0" lvl="5"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6pPr>
            <a:lvl7pPr marL="3200400" marR="0" lvl="6"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7pPr>
            <a:lvl8pPr marL="3657600" marR="0" lvl="7"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8pPr>
            <a:lvl9pPr marL="4114800" marR="0" lvl="8" indent="-304800" algn="l" rtl="0">
              <a:lnSpc>
                <a:spcPct val="115000"/>
              </a:lnSpc>
              <a:spcBef>
                <a:spcPts val="1600"/>
              </a:spcBef>
              <a:spcAft>
                <a:spcPts val="160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9pPr>
          </a:lstStyle>
          <a:p>
            <a:pPr marL="152400" indent="0">
              <a:buNone/>
            </a:pPr>
            <a:r>
              <a:rPr lang="es-ES" sz="1800" b="1" dirty="0">
                <a:solidFill>
                  <a:schemeClr val="accent6">
                    <a:lumMod val="60000"/>
                    <a:lumOff val="40000"/>
                  </a:schemeClr>
                </a:solidFill>
              </a:rPr>
              <a:t>¿Cómo hacer </a:t>
            </a:r>
            <a:r>
              <a:rPr lang="es-ES" sz="1800" b="1" dirty="0" err="1">
                <a:solidFill>
                  <a:schemeClr val="accent6">
                    <a:lumMod val="60000"/>
                    <a:lumOff val="40000"/>
                  </a:schemeClr>
                </a:solidFill>
              </a:rPr>
              <a:t>get</a:t>
            </a:r>
            <a:r>
              <a:rPr lang="es-ES" sz="1800" b="1" dirty="0">
                <a:solidFill>
                  <a:schemeClr val="accent6">
                    <a:lumMod val="60000"/>
                    <a:lumOff val="40000"/>
                  </a:schemeClr>
                </a:solidFill>
              </a:rPr>
              <a:t> en Python?</a:t>
            </a:r>
          </a:p>
          <a:p>
            <a:pPr marL="152400" indent="0" algn="just">
              <a:buNone/>
            </a:pPr>
            <a:r>
              <a:rPr lang="es-ES" sz="1800" b="1" dirty="0">
                <a:solidFill>
                  <a:schemeClr val="tx2"/>
                </a:solidFill>
              </a:rPr>
              <a:t>Para hacer una petición GET , simplemente hay que llamar a la función </a:t>
            </a:r>
            <a:r>
              <a:rPr lang="es-ES" sz="1800" b="1" dirty="0" err="1">
                <a:solidFill>
                  <a:schemeClr val="tx2"/>
                </a:solidFill>
              </a:rPr>
              <a:t>get</a:t>
            </a:r>
            <a:r>
              <a:rPr lang="es-ES" sz="1800" b="1" dirty="0">
                <a:solidFill>
                  <a:schemeClr val="tx2"/>
                </a:solidFill>
              </a:rPr>
              <a:t>() . Si la respuesta es un JSON, que es lo más común, podemos llamar al método </a:t>
            </a:r>
            <a:r>
              <a:rPr lang="es-ES" sz="1800" b="1" dirty="0" err="1">
                <a:solidFill>
                  <a:schemeClr val="tx2"/>
                </a:solidFill>
              </a:rPr>
              <a:t>json</a:t>
            </a:r>
            <a:r>
              <a:rPr lang="es-ES" sz="1800" b="1" dirty="0">
                <a:solidFill>
                  <a:schemeClr val="tx2"/>
                </a:solidFill>
              </a:rPr>
              <a:t>() de la respuesta para que decodifique los datos y los devuelva como un diccionario con los campos de dicho JSON.</a:t>
            </a:r>
            <a:endParaRPr lang="es-ES" sz="1400" b="1" dirty="0">
              <a:solidFill>
                <a:schemeClr val="tx2"/>
              </a:solidFill>
            </a:endParaRPr>
          </a:p>
          <a:p>
            <a:pPr marL="152400" indent="0">
              <a:buNone/>
            </a:pPr>
            <a:endParaRPr lang="es-ES" sz="1400" b="1" dirty="0"/>
          </a:p>
        </p:txBody>
      </p:sp>
    </p:spTree>
    <p:extLst>
      <p:ext uri="{BB962C8B-B14F-4D97-AF65-F5344CB8AC3E}">
        <p14:creationId xmlns:p14="http://schemas.microsoft.com/office/powerpoint/2010/main" val="16366737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sp>
        <p:nvSpPr>
          <p:cNvPr id="646" name="Google Shape;646;p33"/>
          <p:cNvSpPr txBox="1">
            <a:spLocks noGrp="1"/>
          </p:cNvSpPr>
          <p:nvPr>
            <p:ph type="title"/>
          </p:nvPr>
        </p:nvSpPr>
        <p:spPr>
          <a:xfrm>
            <a:off x="2015354" y="615012"/>
            <a:ext cx="4522305" cy="58347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GET</a:t>
            </a:r>
            <a:endParaRPr dirty="0"/>
          </a:p>
        </p:txBody>
      </p:sp>
      <p:cxnSp>
        <p:nvCxnSpPr>
          <p:cNvPr id="8" name="Google Shape;137;p27"/>
          <p:cNvCxnSpPr/>
          <p:nvPr/>
        </p:nvCxnSpPr>
        <p:spPr>
          <a:xfrm>
            <a:off x="2015354" y="567891"/>
            <a:ext cx="0" cy="630600"/>
          </a:xfrm>
          <a:prstGeom prst="straightConnector1">
            <a:avLst/>
          </a:prstGeom>
          <a:noFill/>
          <a:ln w="19050" cap="flat" cmpd="sng">
            <a:solidFill>
              <a:srgbClr val="F3F3F3"/>
            </a:solidFill>
            <a:prstDash val="solid"/>
            <a:round/>
            <a:headEnd type="oval" w="med" len="med"/>
            <a:tailEnd type="oval" w="med" len="med"/>
          </a:ln>
        </p:spPr>
      </p:cxnSp>
      <p:sp>
        <p:nvSpPr>
          <p:cNvPr id="9" name="Google Shape;136;p27"/>
          <p:cNvSpPr txBox="1">
            <a:spLocks/>
          </p:cNvSpPr>
          <p:nvPr/>
        </p:nvSpPr>
        <p:spPr>
          <a:xfrm>
            <a:off x="0" y="4922784"/>
            <a:ext cx="3352799" cy="220716"/>
          </a:xfrm>
          <a:prstGeom prst="rect">
            <a:avLst/>
          </a:prstGeom>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dirty="0">
                <a:ln>
                  <a:noFill/>
                </a:ln>
                <a:solidFill>
                  <a:srgbClr val="000000"/>
                </a:solidFill>
                <a:effectLst/>
                <a:uLnTx/>
                <a:uFillTx/>
                <a:latin typeface="Arial"/>
                <a:ea typeface="Arial"/>
                <a:cs typeface="Arial"/>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Arial"/>
                <a:cs typeface="Arial"/>
                <a:sym typeface="Arial"/>
              </a:rPr>
              <a:t>Facilitador: </a:t>
            </a:r>
            <a:r>
              <a:rPr kumimoji="0" lang="es-ES" sz="1400" b="0" i="0" u="none" strike="noStrike" kern="0" cap="none" spc="0" normalizeH="0" baseline="0" noProof="0" dirty="0" err="1">
                <a:ln>
                  <a:noFill/>
                </a:ln>
                <a:solidFill>
                  <a:schemeClr val="bg1">
                    <a:lumMod val="60000"/>
                    <a:lumOff val="40000"/>
                  </a:schemeClr>
                </a:solidFill>
                <a:effectLst/>
                <a:uLnTx/>
                <a:uFillTx/>
                <a:latin typeface="Fira Sans Condensed Light" charset="0"/>
                <a:ea typeface="Arial"/>
                <a:cs typeface="Arial"/>
                <a:sym typeface="Arial"/>
              </a:rPr>
              <a:t>PhD</a:t>
            </a: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Arial"/>
                <a:cs typeface="Arial"/>
                <a:sym typeface="Arial"/>
              </a:rPr>
              <a:t> Alfredo García Suárez</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br>
              <a:rPr kumimoji="0" lang="es-ES" sz="1400" b="0" i="0" u="none" strike="noStrike" kern="0" cap="none" spc="0" normalizeH="0" baseline="0" noProof="0" dirty="0">
                <a:ln>
                  <a:noFill/>
                </a:ln>
                <a:solidFill>
                  <a:srgbClr val="000000"/>
                </a:solidFill>
                <a:effectLst/>
                <a:uLnTx/>
                <a:uFillTx/>
                <a:latin typeface="Arial"/>
                <a:ea typeface="Arial"/>
                <a:cs typeface="Arial"/>
                <a:sym typeface="Arial"/>
              </a:rPr>
            </a:br>
            <a:endParaRPr kumimoji="0" lang="es-ES"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pic>
        <p:nvPicPr>
          <p:cNvPr id="2" name="Picture 2" descr="Virtual Horizon BUAP">
            <a:extLst>
              <a:ext uri="{FF2B5EF4-FFF2-40B4-BE49-F238E27FC236}">
                <a16:creationId xmlns:a16="http://schemas.microsoft.com/office/drawing/2014/main" id="{E4742490-BBE5-9AC8-65BF-B0678E0E4C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3913" y="102446"/>
            <a:ext cx="1931133" cy="97714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a:extLst>
              <a:ext uri="{FF2B5EF4-FFF2-40B4-BE49-F238E27FC236}">
                <a16:creationId xmlns:a16="http://schemas.microsoft.com/office/drawing/2014/main" id="{5BBDE05F-97EF-912B-2DA3-B82DBC62C4E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1206" y="209702"/>
            <a:ext cx="1394098" cy="1394098"/>
          </a:xfrm>
          <a:prstGeom prst="rect">
            <a:avLst/>
          </a:prstGeom>
          <a:noFill/>
          <a:extLst>
            <a:ext uri="{909E8E84-426E-40DD-AFC4-6F175D3DCCD1}">
              <a14:hiddenFill xmlns:a14="http://schemas.microsoft.com/office/drawing/2010/main">
                <a:solidFill>
                  <a:srgbClr val="FFFFFF"/>
                </a:solidFill>
              </a14:hiddenFill>
            </a:ext>
          </a:extLst>
        </p:spPr>
      </p:pic>
      <p:sp>
        <p:nvSpPr>
          <p:cNvPr id="3" name="Google Shape;1762;p45">
            <a:extLst>
              <a:ext uri="{FF2B5EF4-FFF2-40B4-BE49-F238E27FC236}">
                <a16:creationId xmlns:a16="http://schemas.microsoft.com/office/drawing/2014/main" id="{601FF45C-725D-C894-1F56-3BB4DE9D87B8}"/>
              </a:ext>
            </a:extLst>
          </p:cNvPr>
          <p:cNvSpPr txBox="1">
            <a:spLocks/>
          </p:cNvSpPr>
          <p:nvPr/>
        </p:nvSpPr>
        <p:spPr>
          <a:xfrm>
            <a:off x="1454997" y="1744851"/>
            <a:ext cx="7126296" cy="2393770"/>
          </a:xfrm>
          <a:prstGeom prst="rect">
            <a:avLst/>
          </a:prstGeom>
          <a:noFill/>
          <a:ln>
            <a:noFill/>
          </a:ln>
        </p:spPr>
        <p:txBody>
          <a:bodyPr spcFirstLastPara="1" wrap="square" lIns="91425" tIns="274300" rIns="91425" bIns="91425" anchor="ctr"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1pPr>
            <a:lvl2pPr marL="914400" marR="0" lvl="1"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2pPr>
            <a:lvl3pPr marL="1371600" marR="0" lvl="2"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3pPr>
            <a:lvl4pPr marL="1828800" marR="0" lvl="3"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4pPr>
            <a:lvl5pPr marL="2286000" marR="0" lvl="4"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5pPr>
            <a:lvl6pPr marL="2743200" marR="0" lvl="5"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6pPr>
            <a:lvl7pPr marL="3200400" marR="0" lvl="6"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7pPr>
            <a:lvl8pPr marL="3657600" marR="0" lvl="7"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8pPr>
            <a:lvl9pPr marL="4114800" marR="0" lvl="8" indent="-304800" algn="l" rtl="0">
              <a:lnSpc>
                <a:spcPct val="115000"/>
              </a:lnSpc>
              <a:spcBef>
                <a:spcPts val="1600"/>
              </a:spcBef>
              <a:spcAft>
                <a:spcPts val="160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9pPr>
          </a:lstStyle>
          <a:p>
            <a:pPr marL="152400" indent="0">
              <a:buNone/>
            </a:pPr>
            <a:r>
              <a:rPr lang="es-ES" sz="1800" b="1" dirty="0">
                <a:solidFill>
                  <a:schemeClr val="accent6">
                    <a:lumMod val="60000"/>
                    <a:lumOff val="40000"/>
                  </a:schemeClr>
                </a:solidFill>
              </a:rPr>
              <a:t>¿Qué es un JSON?</a:t>
            </a:r>
          </a:p>
          <a:p>
            <a:pPr marL="152400" indent="0" algn="just">
              <a:buNone/>
            </a:pPr>
            <a:r>
              <a:rPr lang="es-ES" sz="1800" b="1" dirty="0">
                <a:solidFill>
                  <a:schemeClr val="tx2"/>
                </a:solidFill>
              </a:rPr>
              <a:t>Se describe el formato JSON (JavaScript </a:t>
            </a:r>
            <a:r>
              <a:rPr lang="es-ES" sz="1800" b="1" dirty="0" err="1">
                <a:solidFill>
                  <a:schemeClr val="tx2"/>
                </a:solidFill>
              </a:rPr>
              <a:t>Object</a:t>
            </a:r>
            <a:r>
              <a:rPr lang="es-ES" sz="1800" b="1" dirty="0">
                <a:solidFill>
                  <a:schemeClr val="tx2"/>
                </a:solidFill>
              </a:rPr>
              <a:t> </a:t>
            </a:r>
            <a:r>
              <a:rPr lang="es-ES" sz="1800" b="1" dirty="0" err="1">
                <a:solidFill>
                  <a:schemeClr val="tx2"/>
                </a:solidFill>
              </a:rPr>
              <a:t>Notation</a:t>
            </a:r>
            <a:r>
              <a:rPr lang="es-ES" sz="1800" b="1" dirty="0">
                <a:solidFill>
                  <a:schemeClr val="tx2"/>
                </a:solidFill>
              </a:rPr>
              <a:t>).</a:t>
            </a:r>
          </a:p>
          <a:p>
            <a:pPr marL="152400" indent="0" algn="just">
              <a:buNone/>
            </a:pPr>
            <a:r>
              <a:rPr lang="es-ES" sz="1800" b="1" dirty="0">
                <a:solidFill>
                  <a:schemeClr val="tx2"/>
                </a:solidFill>
              </a:rPr>
              <a:t>JSON (JavaScript </a:t>
            </a:r>
            <a:r>
              <a:rPr lang="es-ES" sz="1800" b="1" dirty="0" err="1">
                <a:solidFill>
                  <a:schemeClr val="tx2"/>
                </a:solidFill>
              </a:rPr>
              <a:t>Object</a:t>
            </a:r>
            <a:r>
              <a:rPr lang="es-ES" sz="1800" b="1" dirty="0">
                <a:solidFill>
                  <a:schemeClr val="tx2"/>
                </a:solidFill>
              </a:rPr>
              <a:t> </a:t>
            </a:r>
            <a:r>
              <a:rPr lang="es-ES" sz="1800" b="1" dirty="0" err="1">
                <a:solidFill>
                  <a:schemeClr val="tx2"/>
                </a:solidFill>
              </a:rPr>
              <a:t>Notation</a:t>
            </a:r>
            <a:r>
              <a:rPr lang="es-ES" sz="1800" b="1" dirty="0">
                <a:solidFill>
                  <a:schemeClr val="tx2"/>
                </a:solidFill>
              </a:rPr>
              <a:t>) es un formato ligero de intercambio de datos. JSON es de fácil lectura y escritura para los usuarios. JSON es fácil de analizar y generar por parte de las máquinas. JSON se basa en un subconjunto del lenguaje de programación JavaScript, Estándar ECMA-262 3a Edición - Diciembre de 1999. JSON es un formato de texto completamente independiente del lenguaje, pero que utiliza convenios que resultan familiares a los programadores de lenguajes de la familia C, incluidos C, C++, C#, Java™, JavaScript, Perl, Python y mucho otros.</a:t>
            </a:r>
            <a:endParaRPr lang="es-ES" sz="1400" b="1" dirty="0"/>
          </a:p>
        </p:txBody>
      </p:sp>
    </p:spTree>
    <p:extLst>
      <p:ext uri="{BB962C8B-B14F-4D97-AF65-F5344CB8AC3E}">
        <p14:creationId xmlns:p14="http://schemas.microsoft.com/office/powerpoint/2010/main" val="4822810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sp>
        <p:nvSpPr>
          <p:cNvPr id="646" name="Google Shape;646;p33"/>
          <p:cNvSpPr txBox="1">
            <a:spLocks noGrp="1"/>
          </p:cNvSpPr>
          <p:nvPr>
            <p:ph type="title"/>
          </p:nvPr>
        </p:nvSpPr>
        <p:spPr>
          <a:xfrm>
            <a:off x="2015354" y="615012"/>
            <a:ext cx="4522305" cy="58347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GET</a:t>
            </a:r>
            <a:endParaRPr dirty="0"/>
          </a:p>
        </p:txBody>
      </p:sp>
      <p:cxnSp>
        <p:nvCxnSpPr>
          <p:cNvPr id="8" name="Google Shape;137;p27"/>
          <p:cNvCxnSpPr/>
          <p:nvPr/>
        </p:nvCxnSpPr>
        <p:spPr>
          <a:xfrm>
            <a:off x="2015354" y="567891"/>
            <a:ext cx="0" cy="630600"/>
          </a:xfrm>
          <a:prstGeom prst="straightConnector1">
            <a:avLst/>
          </a:prstGeom>
          <a:noFill/>
          <a:ln w="19050" cap="flat" cmpd="sng">
            <a:solidFill>
              <a:srgbClr val="F3F3F3"/>
            </a:solidFill>
            <a:prstDash val="solid"/>
            <a:round/>
            <a:headEnd type="oval" w="med" len="med"/>
            <a:tailEnd type="oval" w="med" len="med"/>
          </a:ln>
        </p:spPr>
      </p:cxnSp>
      <p:sp>
        <p:nvSpPr>
          <p:cNvPr id="9" name="Google Shape;136;p27"/>
          <p:cNvSpPr txBox="1">
            <a:spLocks/>
          </p:cNvSpPr>
          <p:nvPr/>
        </p:nvSpPr>
        <p:spPr>
          <a:xfrm>
            <a:off x="0" y="4922784"/>
            <a:ext cx="3352799" cy="220716"/>
          </a:xfrm>
          <a:prstGeom prst="rect">
            <a:avLst/>
          </a:prstGeom>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dirty="0">
                <a:ln>
                  <a:noFill/>
                </a:ln>
                <a:solidFill>
                  <a:srgbClr val="000000"/>
                </a:solidFill>
                <a:effectLst/>
                <a:uLnTx/>
                <a:uFillTx/>
                <a:latin typeface="Arial"/>
                <a:ea typeface="Arial"/>
                <a:cs typeface="Arial"/>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Arial"/>
                <a:cs typeface="Arial"/>
                <a:sym typeface="Arial"/>
              </a:rPr>
              <a:t>Facilitador: </a:t>
            </a:r>
            <a:r>
              <a:rPr kumimoji="0" lang="es-ES" sz="1400" b="0" i="0" u="none" strike="noStrike" kern="0" cap="none" spc="0" normalizeH="0" baseline="0" noProof="0" dirty="0" err="1">
                <a:ln>
                  <a:noFill/>
                </a:ln>
                <a:solidFill>
                  <a:schemeClr val="bg1">
                    <a:lumMod val="60000"/>
                    <a:lumOff val="40000"/>
                  </a:schemeClr>
                </a:solidFill>
                <a:effectLst/>
                <a:uLnTx/>
                <a:uFillTx/>
                <a:latin typeface="Fira Sans Condensed Light" charset="0"/>
                <a:ea typeface="Arial"/>
                <a:cs typeface="Arial"/>
                <a:sym typeface="Arial"/>
              </a:rPr>
              <a:t>PhD</a:t>
            </a: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Arial"/>
                <a:cs typeface="Arial"/>
                <a:sym typeface="Arial"/>
              </a:rPr>
              <a:t> Alfredo García Suárez</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br>
              <a:rPr kumimoji="0" lang="es-ES" sz="1400" b="0" i="0" u="none" strike="noStrike" kern="0" cap="none" spc="0" normalizeH="0" baseline="0" noProof="0" dirty="0">
                <a:ln>
                  <a:noFill/>
                </a:ln>
                <a:solidFill>
                  <a:srgbClr val="000000"/>
                </a:solidFill>
                <a:effectLst/>
                <a:uLnTx/>
                <a:uFillTx/>
                <a:latin typeface="Arial"/>
                <a:ea typeface="Arial"/>
                <a:cs typeface="Arial"/>
                <a:sym typeface="Arial"/>
              </a:rPr>
            </a:br>
            <a:endParaRPr kumimoji="0" lang="es-ES"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pic>
        <p:nvPicPr>
          <p:cNvPr id="2" name="Picture 2" descr="Virtual Horizon BUAP">
            <a:extLst>
              <a:ext uri="{FF2B5EF4-FFF2-40B4-BE49-F238E27FC236}">
                <a16:creationId xmlns:a16="http://schemas.microsoft.com/office/drawing/2014/main" id="{E4742490-BBE5-9AC8-65BF-B0678E0E4C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3913" y="102446"/>
            <a:ext cx="1931133" cy="97714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a:extLst>
              <a:ext uri="{FF2B5EF4-FFF2-40B4-BE49-F238E27FC236}">
                <a16:creationId xmlns:a16="http://schemas.microsoft.com/office/drawing/2014/main" id="{5BBDE05F-97EF-912B-2DA3-B82DBC62C4E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1206" y="209702"/>
            <a:ext cx="1394098" cy="1394098"/>
          </a:xfrm>
          <a:prstGeom prst="rect">
            <a:avLst/>
          </a:prstGeom>
          <a:noFill/>
          <a:extLst>
            <a:ext uri="{909E8E84-426E-40DD-AFC4-6F175D3DCCD1}">
              <a14:hiddenFill xmlns:a14="http://schemas.microsoft.com/office/drawing/2010/main">
                <a:solidFill>
                  <a:srgbClr val="FFFFFF"/>
                </a:solidFill>
              </a14:hiddenFill>
            </a:ext>
          </a:extLst>
        </p:spPr>
      </p:pic>
      <p:sp>
        <p:nvSpPr>
          <p:cNvPr id="3" name="Google Shape;1762;p45">
            <a:extLst>
              <a:ext uri="{FF2B5EF4-FFF2-40B4-BE49-F238E27FC236}">
                <a16:creationId xmlns:a16="http://schemas.microsoft.com/office/drawing/2014/main" id="{601FF45C-725D-C894-1F56-3BB4DE9D87B8}"/>
              </a:ext>
            </a:extLst>
          </p:cNvPr>
          <p:cNvSpPr txBox="1">
            <a:spLocks/>
          </p:cNvSpPr>
          <p:nvPr/>
        </p:nvSpPr>
        <p:spPr>
          <a:xfrm>
            <a:off x="1454997" y="1744851"/>
            <a:ext cx="7126296" cy="1654841"/>
          </a:xfrm>
          <a:prstGeom prst="rect">
            <a:avLst/>
          </a:prstGeom>
          <a:noFill/>
          <a:ln>
            <a:noFill/>
          </a:ln>
        </p:spPr>
        <p:txBody>
          <a:bodyPr spcFirstLastPara="1" wrap="square" lIns="91425" tIns="274300" rIns="91425" bIns="91425" anchor="ctr"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1pPr>
            <a:lvl2pPr marL="914400" marR="0" lvl="1"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2pPr>
            <a:lvl3pPr marL="1371600" marR="0" lvl="2"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3pPr>
            <a:lvl4pPr marL="1828800" marR="0" lvl="3"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4pPr>
            <a:lvl5pPr marL="2286000" marR="0" lvl="4"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5pPr>
            <a:lvl6pPr marL="2743200" marR="0" lvl="5"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6pPr>
            <a:lvl7pPr marL="3200400" marR="0" lvl="6"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7pPr>
            <a:lvl8pPr marL="3657600" marR="0" lvl="7"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8pPr>
            <a:lvl9pPr marL="4114800" marR="0" lvl="8" indent="-304800" algn="l" rtl="0">
              <a:lnSpc>
                <a:spcPct val="115000"/>
              </a:lnSpc>
              <a:spcBef>
                <a:spcPts val="1600"/>
              </a:spcBef>
              <a:spcAft>
                <a:spcPts val="160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9pPr>
          </a:lstStyle>
          <a:p>
            <a:pPr marL="152400" indent="0">
              <a:buNone/>
            </a:pPr>
            <a:r>
              <a:rPr lang="es-ES" sz="1800" b="1" dirty="0">
                <a:solidFill>
                  <a:schemeClr val="accent6">
                    <a:lumMod val="60000"/>
                    <a:lumOff val="40000"/>
                  </a:schemeClr>
                </a:solidFill>
              </a:rPr>
              <a:t>¿Qué es un JSON?</a:t>
            </a:r>
          </a:p>
          <a:p>
            <a:pPr marL="152400" indent="0">
              <a:buNone/>
            </a:pPr>
            <a:endParaRPr lang="es-ES" sz="1800" b="1" dirty="0">
              <a:solidFill>
                <a:schemeClr val="accent6">
                  <a:lumMod val="60000"/>
                  <a:lumOff val="40000"/>
                </a:schemeClr>
              </a:solidFill>
            </a:endParaRPr>
          </a:p>
          <a:p>
            <a:pPr marL="152400" indent="0">
              <a:buNone/>
            </a:pPr>
            <a:endParaRPr lang="es-ES" sz="1800" b="1" dirty="0">
              <a:solidFill>
                <a:schemeClr val="accent6">
                  <a:lumMod val="60000"/>
                  <a:lumOff val="40000"/>
                </a:schemeClr>
              </a:solidFill>
            </a:endParaRPr>
          </a:p>
          <a:p>
            <a:pPr marL="152400" indent="0">
              <a:buNone/>
            </a:pPr>
            <a:endParaRPr lang="es-ES" sz="1800" b="1" dirty="0">
              <a:solidFill>
                <a:schemeClr val="accent6">
                  <a:lumMod val="60000"/>
                  <a:lumOff val="40000"/>
                </a:schemeClr>
              </a:solidFill>
            </a:endParaRPr>
          </a:p>
          <a:p>
            <a:pPr marL="152400" indent="0">
              <a:buNone/>
            </a:pPr>
            <a:endParaRPr lang="es-ES" sz="1800" b="1" dirty="0">
              <a:solidFill>
                <a:schemeClr val="accent6">
                  <a:lumMod val="60000"/>
                  <a:lumOff val="40000"/>
                </a:schemeClr>
              </a:solidFill>
            </a:endParaRPr>
          </a:p>
          <a:p>
            <a:pPr marL="152400" indent="0">
              <a:buNone/>
            </a:pPr>
            <a:endParaRPr lang="es-ES" sz="1800" b="1" dirty="0">
              <a:solidFill>
                <a:schemeClr val="accent6">
                  <a:lumMod val="60000"/>
                  <a:lumOff val="40000"/>
                </a:schemeClr>
              </a:solidFill>
            </a:endParaRPr>
          </a:p>
          <a:p>
            <a:pPr marL="152400" indent="0">
              <a:buNone/>
            </a:pPr>
            <a:endParaRPr lang="es-ES" sz="1800" b="1" dirty="0">
              <a:solidFill>
                <a:schemeClr val="accent6">
                  <a:lumMod val="60000"/>
                  <a:lumOff val="40000"/>
                </a:schemeClr>
              </a:solidFill>
            </a:endParaRPr>
          </a:p>
          <a:p>
            <a:pPr marL="152400" indent="0">
              <a:buNone/>
            </a:pPr>
            <a:endParaRPr lang="es-ES" sz="1800" b="1" dirty="0">
              <a:solidFill>
                <a:schemeClr val="accent6">
                  <a:lumMod val="60000"/>
                  <a:lumOff val="40000"/>
                </a:schemeClr>
              </a:solidFill>
            </a:endParaRPr>
          </a:p>
        </p:txBody>
      </p:sp>
      <p:pic>
        <p:nvPicPr>
          <p:cNvPr id="1026" name="Picture 2">
            <a:extLst>
              <a:ext uri="{FF2B5EF4-FFF2-40B4-BE49-F238E27FC236}">
                <a16:creationId xmlns:a16="http://schemas.microsoft.com/office/drawing/2014/main" id="{A6A80510-B6FC-556F-CF05-3B513D64027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71607" y="1863752"/>
            <a:ext cx="6477872" cy="2816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50371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sp>
        <p:nvSpPr>
          <p:cNvPr id="646" name="Google Shape;646;p33"/>
          <p:cNvSpPr txBox="1">
            <a:spLocks noGrp="1"/>
          </p:cNvSpPr>
          <p:nvPr>
            <p:ph type="title"/>
          </p:nvPr>
        </p:nvSpPr>
        <p:spPr>
          <a:xfrm>
            <a:off x="2015354" y="615012"/>
            <a:ext cx="4522305" cy="58347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GET</a:t>
            </a:r>
            <a:endParaRPr dirty="0"/>
          </a:p>
        </p:txBody>
      </p:sp>
      <p:cxnSp>
        <p:nvCxnSpPr>
          <p:cNvPr id="8" name="Google Shape;137;p27"/>
          <p:cNvCxnSpPr/>
          <p:nvPr/>
        </p:nvCxnSpPr>
        <p:spPr>
          <a:xfrm>
            <a:off x="2015354" y="567891"/>
            <a:ext cx="0" cy="630600"/>
          </a:xfrm>
          <a:prstGeom prst="straightConnector1">
            <a:avLst/>
          </a:prstGeom>
          <a:noFill/>
          <a:ln w="19050" cap="flat" cmpd="sng">
            <a:solidFill>
              <a:srgbClr val="F3F3F3"/>
            </a:solidFill>
            <a:prstDash val="solid"/>
            <a:round/>
            <a:headEnd type="oval" w="med" len="med"/>
            <a:tailEnd type="oval" w="med" len="med"/>
          </a:ln>
        </p:spPr>
      </p:cxnSp>
      <p:sp>
        <p:nvSpPr>
          <p:cNvPr id="9" name="Google Shape;136;p27"/>
          <p:cNvSpPr txBox="1">
            <a:spLocks/>
          </p:cNvSpPr>
          <p:nvPr/>
        </p:nvSpPr>
        <p:spPr>
          <a:xfrm>
            <a:off x="0" y="4922784"/>
            <a:ext cx="3352799" cy="220716"/>
          </a:xfrm>
          <a:prstGeom prst="rect">
            <a:avLst/>
          </a:prstGeom>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dirty="0">
                <a:ln>
                  <a:noFill/>
                </a:ln>
                <a:solidFill>
                  <a:srgbClr val="000000"/>
                </a:solidFill>
                <a:effectLst/>
                <a:uLnTx/>
                <a:uFillTx/>
                <a:latin typeface="Arial"/>
                <a:ea typeface="Arial"/>
                <a:cs typeface="Arial"/>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Arial"/>
                <a:cs typeface="Arial"/>
                <a:sym typeface="Arial"/>
              </a:rPr>
              <a:t>Facilitador: </a:t>
            </a:r>
            <a:r>
              <a:rPr kumimoji="0" lang="es-ES" sz="1400" b="0" i="0" u="none" strike="noStrike" kern="0" cap="none" spc="0" normalizeH="0" baseline="0" noProof="0" dirty="0" err="1">
                <a:ln>
                  <a:noFill/>
                </a:ln>
                <a:solidFill>
                  <a:schemeClr val="bg1">
                    <a:lumMod val="60000"/>
                    <a:lumOff val="40000"/>
                  </a:schemeClr>
                </a:solidFill>
                <a:effectLst/>
                <a:uLnTx/>
                <a:uFillTx/>
                <a:latin typeface="Fira Sans Condensed Light" charset="0"/>
                <a:ea typeface="Arial"/>
                <a:cs typeface="Arial"/>
                <a:sym typeface="Arial"/>
              </a:rPr>
              <a:t>PhD</a:t>
            </a: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Arial"/>
                <a:cs typeface="Arial"/>
                <a:sym typeface="Arial"/>
              </a:rPr>
              <a:t> Alfredo García Suárez</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br>
              <a:rPr kumimoji="0" lang="es-ES" sz="1400" b="0" i="0" u="none" strike="noStrike" kern="0" cap="none" spc="0" normalizeH="0" baseline="0" noProof="0" dirty="0">
                <a:ln>
                  <a:noFill/>
                </a:ln>
                <a:solidFill>
                  <a:srgbClr val="000000"/>
                </a:solidFill>
                <a:effectLst/>
                <a:uLnTx/>
                <a:uFillTx/>
                <a:latin typeface="Arial"/>
                <a:ea typeface="Arial"/>
                <a:cs typeface="Arial"/>
                <a:sym typeface="Arial"/>
              </a:rPr>
            </a:br>
            <a:endParaRPr kumimoji="0" lang="es-ES"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pic>
        <p:nvPicPr>
          <p:cNvPr id="2" name="Picture 2" descr="Virtual Horizon BUAP">
            <a:extLst>
              <a:ext uri="{FF2B5EF4-FFF2-40B4-BE49-F238E27FC236}">
                <a16:creationId xmlns:a16="http://schemas.microsoft.com/office/drawing/2014/main" id="{E4742490-BBE5-9AC8-65BF-B0678E0E4C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3913" y="102446"/>
            <a:ext cx="1931133" cy="97714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a:extLst>
              <a:ext uri="{FF2B5EF4-FFF2-40B4-BE49-F238E27FC236}">
                <a16:creationId xmlns:a16="http://schemas.microsoft.com/office/drawing/2014/main" id="{5BBDE05F-97EF-912B-2DA3-B82DBC62C4E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1206" y="209702"/>
            <a:ext cx="1394098" cy="1394098"/>
          </a:xfrm>
          <a:prstGeom prst="rect">
            <a:avLst/>
          </a:prstGeom>
          <a:noFill/>
          <a:extLst>
            <a:ext uri="{909E8E84-426E-40DD-AFC4-6F175D3DCCD1}">
              <a14:hiddenFill xmlns:a14="http://schemas.microsoft.com/office/drawing/2010/main">
                <a:solidFill>
                  <a:srgbClr val="FFFFFF"/>
                </a:solidFill>
              </a14:hiddenFill>
            </a:ext>
          </a:extLst>
        </p:spPr>
      </p:pic>
      <p:sp>
        <p:nvSpPr>
          <p:cNvPr id="3" name="Google Shape;1762;p45">
            <a:extLst>
              <a:ext uri="{FF2B5EF4-FFF2-40B4-BE49-F238E27FC236}">
                <a16:creationId xmlns:a16="http://schemas.microsoft.com/office/drawing/2014/main" id="{601FF45C-725D-C894-1F56-3BB4DE9D87B8}"/>
              </a:ext>
            </a:extLst>
          </p:cNvPr>
          <p:cNvSpPr txBox="1">
            <a:spLocks/>
          </p:cNvSpPr>
          <p:nvPr/>
        </p:nvSpPr>
        <p:spPr>
          <a:xfrm>
            <a:off x="1454997" y="1744851"/>
            <a:ext cx="7126296" cy="1654841"/>
          </a:xfrm>
          <a:prstGeom prst="rect">
            <a:avLst/>
          </a:prstGeom>
          <a:noFill/>
          <a:ln>
            <a:noFill/>
          </a:ln>
        </p:spPr>
        <p:txBody>
          <a:bodyPr spcFirstLastPara="1" wrap="square" lIns="91425" tIns="274300" rIns="91425" bIns="91425" anchor="ctr"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1pPr>
            <a:lvl2pPr marL="914400" marR="0" lvl="1"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2pPr>
            <a:lvl3pPr marL="1371600" marR="0" lvl="2"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3pPr>
            <a:lvl4pPr marL="1828800" marR="0" lvl="3"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4pPr>
            <a:lvl5pPr marL="2286000" marR="0" lvl="4"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5pPr>
            <a:lvl6pPr marL="2743200" marR="0" lvl="5"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6pPr>
            <a:lvl7pPr marL="3200400" marR="0" lvl="6"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7pPr>
            <a:lvl8pPr marL="3657600" marR="0" lvl="7"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8pPr>
            <a:lvl9pPr marL="4114800" marR="0" lvl="8" indent="-304800" algn="l" rtl="0">
              <a:lnSpc>
                <a:spcPct val="115000"/>
              </a:lnSpc>
              <a:spcBef>
                <a:spcPts val="1600"/>
              </a:spcBef>
              <a:spcAft>
                <a:spcPts val="160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9pPr>
          </a:lstStyle>
          <a:p>
            <a:pPr marL="152400" indent="0">
              <a:buNone/>
            </a:pPr>
            <a:r>
              <a:rPr lang="es-ES" sz="1800" b="1" dirty="0">
                <a:solidFill>
                  <a:schemeClr val="accent6">
                    <a:lumMod val="60000"/>
                    <a:lumOff val="40000"/>
                  </a:schemeClr>
                </a:solidFill>
              </a:rPr>
              <a:t>¿JSON vs HTML?</a:t>
            </a:r>
          </a:p>
          <a:p>
            <a:pPr marL="152400" indent="0">
              <a:buNone/>
            </a:pPr>
            <a:endParaRPr lang="es-ES" sz="1800" b="1" dirty="0">
              <a:solidFill>
                <a:schemeClr val="accent6">
                  <a:lumMod val="60000"/>
                  <a:lumOff val="40000"/>
                </a:schemeClr>
              </a:solidFill>
            </a:endParaRPr>
          </a:p>
          <a:p>
            <a:pPr marL="152400" indent="0">
              <a:buNone/>
            </a:pPr>
            <a:endParaRPr lang="es-ES" sz="1800" b="1" dirty="0">
              <a:solidFill>
                <a:schemeClr val="accent6">
                  <a:lumMod val="60000"/>
                  <a:lumOff val="40000"/>
                </a:schemeClr>
              </a:solidFill>
            </a:endParaRPr>
          </a:p>
          <a:p>
            <a:pPr marL="152400" indent="0">
              <a:buNone/>
            </a:pPr>
            <a:endParaRPr lang="es-ES" sz="1800" b="1" dirty="0">
              <a:solidFill>
                <a:schemeClr val="accent6">
                  <a:lumMod val="60000"/>
                  <a:lumOff val="40000"/>
                </a:schemeClr>
              </a:solidFill>
            </a:endParaRPr>
          </a:p>
          <a:p>
            <a:pPr marL="152400" indent="0">
              <a:buNone/>
            </a:pPr>
            <a:endParaRPr lang="es-ES" sz="1800" b="1" dirty="0">
              <a:solidFill>
                <a:schemeClr val="accent6">
                  <a:lumMod val="60000"/>
                  <a:lumOff val="40000"/>
                </a:schemeClr>
              </a:solidFill>
            </a:endParaRPr>
          </a:p>
          <a:p>
            <a:pPr marL="152400" indent="0">
              <a:buNone/>
            </a:pPr>
            <a:endParaRPr lang="es-ES" sz="1800" b="1" dirty="0">
              <a:solidFill>
                <a:schemeClr val="accent6">
                  <a:lumMod val="60000"/>
                  <a:lumOff val="40000"/>
                </a:schemeClr>
              </a:solidFill>
            </a:endParaRPr>
          </a:p>
          <a:p>
            <a:pPr marL="152400" indent="0">
              <a:buNone/>
            </a:pPr>
            <a:endParaRPr lang="es-ES" sz="1800" b="1" dirty="0">
              <a:solidFill>
                <a:schemeClr val="accent6">
                  <a:lumMod val="60000"/>
                  <a:lumOff val="40000"/>
                </a:schemeClr>
              </a:solidFill>
            </a:endParaRPr>
          </a:p>
          <a:p>
            <a:pPr marL="152400" indent="0">
              <a:buNone/>
            </a:pPr>
            <a:endParaRPr lang="es-ES" sz="1800" b="1" dirty="0">
              <a:solidFill>
                <a:schemeClr val="accent6">
                  <a:lumMod val="60000"/>
                  <a:lumOff val="40000"/>
                </a:schemeClr>
              </a:solidFill>
            </a:endParaRPr>
          </a:p>
        </p:txBody>
      </p:sp>
      <p:pic>
        <p:nvPicPr>
          <p:cNvPr id="1026" name="Picture 2">
            <a:extLst>
              <a:ext uri="{FF2B5EF4-FFF2-40B4-BE49-F238E27FC236}">
                <a16:creationId xmlns:a16="http://schemas.microsoft.com/office/drawing/2014/main" id="{A6A80510-B6FC-556F-CF05-3B513D64027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17886"/>
          <a:stretch/>
        </p:blipFill>
        <p:spPr bwMode="auto">
          <a:xfrm>
            <a:off x="-1" y="1744851"/>
            <a:ext cx="4497369" cy="2381672"/>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Formato XML">
            <a:extLst>
              <a:ext uri="{FF2B5EF4-FFF2-40B4-BE49-F238E27FC236}">
                <a16:creationId xmlns:a16="http://schemas.microsoft.com/office/drawing/2014/main" id="{6629F4E2-3623-3D62-7D6A-AEFF45EA0761}"/>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22548"/>
          <a:stretch/>
        </p:blipFill>
        <p:spPr bwMode="auto">
          <a:xfrm>
            <a:off x="4661352" y="1946031"/>
            <a:ext cx="4465007" cy="31974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63243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sp>
        <p:nvSpPr>
          <p:cNvPr id="646" name="Google Shape;646;p33"/>
          <p:cNvSpPr txBox="1">
            <a:spLocks noGrp="1"/>
          </p:cNvSpPr>
          <p:nvPr>
            <p:ph type="title"/>
          </p:nvPr>
        </p:nvSpPr>
        <p:spPr>
          <a:xfrm>
            <a:off x="2015354" y="615012"/>
            <a:ext cx="4522305" cy="58347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GET</a:t>
            </a:r>
            <a:endParaRPr dirty="0"/>
          </a:p>
        </p:txBody>
      </p:sp>
      <p:cxnSp>
        <p:nvCxnSpPr>
          <p:cNvPr id="8" name="Google Shape;137;p27"/>
          <p:cNvCxnSpPr/>
          <p:nvPr/>
        </p:nvCxnSpPr>
        <p:spPr>
          <a:xfrm>
            <a:off x="2015354" y="567891"/>
            <a:ext cx="0" cy="630600"/>
          </a:xfrm>
          <a:prstGeom prst="straightConnector1">
            <a:avLst/>
          </a:prstGeom>
          <a:noFill/>
          <a:ln w="19050" cap="flat" cmpd="sng">
            <a:solidFill>
              <a:srgbClr val="F3F3F3"/>
            </a:solidFill>
            <a:prstDash val="solid"/>
            <a:round/>
            <a:headEnd type="oval" w="med" len="med"/>
            <a:tailEnd type="oval" w="med" len="med"/>
          </a:ln>
        </p:spPr>
      </p:cxnSp>
      <p:sp>
        <p:nvSpPr>
          <p:cNvPr id="9" name="Google Shape;136;p27"/>
          <p:cNvSpPr txBox="1">
            <a:spLocks/>
          </p:cNvSpPr>
          <p:nvPr/>
        </p:nvSpPr>
        <p:spPr>
          <a:xfrm>
            <a:off x="0" y="4922784"/>
            <a:ext cx="3352799" cy="220716"/>
          </a:xfrm>
          <a:prstGeom prst="rect">
            <a:avLst/>
          </a:prstGeom>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dirty="0">
                <a:ln>
                  <a:noFill/>
                </a:ln>
                <a:solidFill>
                  <a:srgbClr val="000000"/>
                </a:solidFill>
                <a:effectLst/>
                <a:uLnTx/>
                <a:uFillTx/>
                <a:latin typeface="Arial"/>
                <a:ea typeface="Arial"/>
                <a:cs typeface="Arial"/>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Arial"/>
                <a:cs typeface="Arial"/>
                <a:sym typeface="Arial"/>
              </a:rPr>
              <a:t>Facilitador: </a:t>
            </a:r>
            <a:r>
              <a:rPr kumimoji="0" lang="es-ES" sz="1400" b="0" i="0" u="none" strike="noStrike" kern="0" cap="none" spc="0" normalizeH="0" baseline="0" noProof="0" dirty="0" err="1">
                <a:ln>
                  <a:noFill/>
                </a:ln>
                <a:solidFill>
                  <a:schemeClr val="bg1">
                    <a:lumMod val="60000"/>
                    <a:lumOff val="40000"/>
                  </a:schemeClr>
                </a:solidFill>
                <a:effectLst/>
                <a:uLnTx/>
                <a:uFillTx/>
                <a:latin typeface="Fira Sans Condensed Light" charset="0"/>
                <a:ea typeface="Arial"/>
                <a:cs typeface="Arial"/>
                <a:sym typeface="Arial"/>
              </a:rPr>
              <a:t>PhD</a:t>
            </a: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Arial"/>
                <a:cs typeface="Arial"/>
                <a:sym typeface="Arial"/>
              </a:rPr>
              <a:t> Alfredo García Suárez</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br>
              <a:rPr kumimoji="0" lang="es-ES" sz="1400" b="0" i="0" u="none" strike="noStrike" kern="0" cap="none" spc="0" normalizeH="0" baseline="0" noProof="0" dirty="0">
                <a:ln>
                  <a:noFill/>
                </a:ln>
                <a:solidFill>
                  <a:srgbClr val="000000"/>
                </a:solidFill>
                <a:effectLst/>
                <a:uLnTx/>
                <a:uFillTx/>
                <a:latin typeface="Arial"/>
                <a:ea typeface="Arial"/>
                <a:cs typeface="Arial"/>
                <a:sym typeface="Arial"/>
              </a:rPr>
            </a:br>
            <a:endParaRPr kumimoji="0" lang="es-ES"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pic>
        <p:nvPicPr>
          <p:cNvPr id="2" name="Picture 2" descr="Virtual Horizon BUAP">
            <a:extLst>
              <a:ext uri="{FF2B5EF4-FFF2-40B4-BE49-F238E27FC236}">
                <a16:creationId xmlns:a16="http://schemas.microsoft.com/office/drawing/2014/main" id="{E4742490-BBE5-9AC8-65BF-B0678E0E4C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3913" y="102446"/>
            <a:ext cx="1931133" cy="97714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a:extLst>
              <a:ext uri="{FF2B5EF4-FFF2-40B4-BE49-F238E27FC236}">
                <a16:creationId xmlns:a16="http://schemas.microsoft.com/office/drawing/2014/main" id="{5BBDE05F-97EF-912B-2DA3-B82DBC62C4E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1206" y="209702"/>
            <a:ext cx="1394098" cy="1394098"/>
          </a:xfrm>
          <a:prstGeom prst="rect">
            <a:avLst/>
          </a:prstGeom>
          <a:noFill/>
          <a:extLst>
            <a:ext uri="{909E8E84-426E-40DD-AFC4-6F175D3DCCD1}">
              <a14:hiddenFill xmlns:a14="http://schemas.microsoft.com/office/drawing/2010/main">
                <a:solidFill>
                  <a:srgbClr val="FFFFFF"/>
                </a:solidFill>
              </a14:hiddenFill>
            </a:ext>
          </a:extLst>
        </p:spPr>
      </p:pic>
      <p:sp>
        <p:nvSpPr>
          <p:cNvPr id="3" name="Google Shape;1762;p45">
            <a:extLst>
              <a:ext uri="{FF2B5EF4-FFF2-40B4-BE49-F238E27FC236}">
                <a16:creationId xmlns:a16="http://schemas.microsoft.com/office/drawing/2014/main" id="{601FF45C-725D-C894-1F56-3BB4DE9D87B8}"/>
              </a:ext>
            </a:extLst>
          </p:cNvPr>
          <p:cNvSpPr txBox="1">
            <a:spLocks/>
          </p:cNvSpPr>
          <p:nvPr/>
        </p:nvSpPr>
        <p:spPr>
          <a:xfrm>
            <a:off x="1454997" y="1744851"/>
            <a:ext cx="7126296" cy="2393770"/>
          </a:xfrm>
          <a:prstGeom prst="rect">
            <a:avLst/>
          </a:prstGeom>
          <a:noFill/>
          <a:ln>
            <a:noFill/>
          </a:ln>
        </p:spPr>
        <p:txBody>
          <a:bodyPr spcFirstLastPara="1" wrap="square" lIns="91425" tIns="274300" rIns="91425" bIns="91425" anchor="ctr"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1pPr>
            <a:lvl2pPr marL="914400" marR="0" lvl="1"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2pPr>
            <a:lvl3pPr marL="1371600" marR="0" lvl="2"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3pPr>
            <a:lvl4pPr marL="1828800" marR="0" lvl="3"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4pPr>
            <a:lvl5pPr marL="2286000" marR="0" lvl="4"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5pPr>
            <a:lvl6pPr marL="2743200" marR="0" lvl="5"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6pPr>
            <a:lvl7pPr marL="3200400" marR="0" lvl="6"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7pPr>
            <a:lvl8pPr marL="3657600" marR="0" lvl="7"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8pPr>
            <a:lvl9pPr marL="4114800" marR="0" lvl="8" indent="-304800" algn="l" rtl="0">
              <a:lnSpc>
                <a:spcPct val="115000"/>
              </a:lnSpc>
              <a:spcBef>
                <a:spcPts val="1600"/>
              </a:spcBef>
              <a:spcAft>
                <a:spcPts val="160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9pPr>
          </a:lstStyle>
          <a:p>
            <a:pPr marL="152400" indent="0">
              <a:buNone/>
            </a:pPr>
            <a:r>
              <a:rPr lang="es-ES" sz="1800" b="1" dirty="0">
                <a:solidFill>
                  <a:schemeClr val="accent6">
                    <a:lumMod val="60000"/>
                    <a:lumOff val="40000"/>
                  </a:schemeClr>
                </a:solidFill>
              </a:rPr>
              <a:t>JSON vs HTML</a:t>
            </a:r>
          </a:p>
          <a:p>
            <a:pPr marL="152400" indent="0" algn="just">
              <a:buNone/>
            </a:pPr>
            <a:r>
              <a:rPr lang="es-ES" sz="1800" b="1" dirty="0">
                <a:solidFill>
                  <a:schemeClr val="tx2"/>
                </a:solidFill>
              </a:rPr>
              <a:t>La principal alternativa a JSON es XML. Sin embargo, XML es cada vez menos común en los nuevos sistemas, y es fácil entender por qué además de ser más detallado (exactamente el doble en este caso), XML también tiene cierta ambigüedad al analizar una estructura de datos compatible con JavaScript. La conversión de XML en un objeto JavaScript puede tomar de decenas a cientos de líneas de código y, en última instancia, requiere personalización basada en el objeto específico que se está analizando. La conversión de JSON a un objeto JavaScript requiere una línea de código y no requiere conocimientos previos sobre el objeto que se está analizando.</a:t>
            </a:r>
            <a:endParaRPr lang="es-ES" sz="1400" b="1" dirty="0"/>
          </a:p>
        </p:txBody>
      </p:sp>
    </p:spTree>
    <p:extLst>
      <p:ext uri="{BB962C8B-B14F-4D97-AF65-F5344CB8AC3E}">
        <p14:creationId xmlns:p14="http://schemas.microsoft.com/office/powerpoint/2010/main" val="40328605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cxnSp>
        <p:nvCxnSpPr>
          <p:cNvPr id="137" name="Google Shape;137;p27"/>
          <p:cNvCxnSpPr/>
          <p:nvPr/>
        </p:nvCxnSpPr>
        <p:spPr>
          <a:xfrm>
            <a:off x="4594711" y="2465172"/>
            <a:ext cx="0" cy="630600"/>
          </a:xfrm>
          <a:prstGeom prst="straightConnector1">
            <a:avLst/>
          </a:prstGeom>
          <a:noFill/>
          <a:ln w="19050" cap="flat" cmpd="sng">
            <a:solidFill>
              <a:srgbClr val="F3F3F3"/>
            </a:solidFill>
            <a:prstDash val="solid"/>
            <a:round/>
            <a:headEnd type="oval" w="med" len="med"/>
            <a:tailEnd type="oval" w="med" len="med"/>
          </a:ln>
        </p:spPr>
      </p:cxnSp>
      <p:pic>
        <p:nvPicPr>
          <p:cNvPr id="24578" name="Picture 2" descr="Qué es un Modelo de Analítica de Datos? - Northware"/>
          <p:cNvPicPr>
            <a:picLocks noChangeAspect="1" noChangeArrowheads="1"/>
          </p:cNvPicPr>
          <p:nvPr/>
        </p:nvPicPr>
        <p:blipFill>
          <a:blip r:embed="rId3"/>
          <a:srcRect/>
          <a:stretch>
            <a:fillRect/>
          </a:stretch>
        </p:blipFill>
        <p:spPr bwMode="auto">
          <a:xfrm>
            <a:off x="288235" y="1749286"/>
            <a:ext cx="3965646" cy="1928191"/>
          </a:xfrm>
          <a:prstGeom prst="rect">
            <a:avLst/>
          </a:prstGeom>
          <a:noFill/>
        </p:spPr>
      </p:pic>
      <p:sp>
        <p:nvSpPr>
          <p:cNvPr id="8" name="Google Shape;135;p27"/>
          <p:cNvSpPr txBox="1">
            <a:spLocks noGrp="1"/>
          </p:cNvSpPr>
          <p:nvPr>
            <p:ph type="title"/>
          </p:nvPr>
        </p:nvSpPr>
        <p:spPr>
          <a:xfrm>
            <a:off x="4681549" y="1623442"/>
            <a:ext cx="3200181" cy="2274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Bienvenida</a:t>
            </a:r>
            <a:endParaRPr dirty="0"/>
          </a:p>
        </p:txBody>
      </p:sp>
      <p:sp>
        <p:nvSpPr>
          <p:cNvPr id="9" name="Google Shape;136;p27"/>
          <p:cNvSpPr txBox="1">
            <a:spLocks/>
          </p:cNvSpPr>
          <p:nvPr/>
        </p:nvSpPr>
        <p:spPr>
          <a:xfrm>
            <a:off x="0" y="4922784"/>
            <a:ext cx="3352799" cy="220716"/>
          </a:xfrm>
          <a:prstGeom prst="rect">
            <a:avLst/>
          </a:prstGeom>
          <a:noFill/>
          <a:ln>
            <a:noFill/>
          </a:ln>
        </p:spPr>
        <p:txBody>
          <a:bodyPr spcFirstLastPara="1" wrap="square" lIns="91425" tIns="91425" rIns="91425" bIns="91425" anchor="ctr" anchorCtr="0">
            <a:noAutofit/>
          </a:bodyPr>
          <a:lstStyle/>
          <a:p>
            <a:pPr marL="457200" marR="0" lvl="0" indent="-304800" algn="l" defTabSz="914400" rtl="0" eaLnBrk="1" fontAlgn="auto" latinLnBrk="0" hangingPunct="1">
              <a:lnSpc>
                <a:spcPct val="100000"/>
              </a:lnSpc>
              <a:spcBef>
                <a:spcPts val="0"/>
              </a:spcBef>
              <a:spcAft>
                <a:spcPts val="0"/>
              </a:spcAft>
              <a:buClr>
                <a:srgbClr val="F3F3F3"/>
              </a:buClr>
              <a:buSzPts val="2800"/>
              <a:buFont typeface="Fira Sans Condensed Light"/>
              <a:buNone/>
              <a:tabLst/>
              <a:defRPr/>
            </a:pPr>
            <a:r>
              <a:rPr kumimoji="0" lang="es-ES" sz="14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rPr>
              <a:t>   </a:t>
            </a:r>
          </a:p>
          <a:p>
            <a:pPr marL="457200" marR="0" lvl="0" indent="-304800" algn="l" defTabSz="914400" rtl="0" eaLnBrk="1" fontAlgn="auto" latinLnBrk="0" hangingPunct="1">
              <a:lnSpc>
                <a:spcPct val="100000"/>
              </a:lnSpc>
              <a:spcBef>
                <a:spcPts val="0"/>
              </a:spcBef>
              <a:spcAft>
                <a:spcPts val="0"/>
              </a:spcAft>
              <a:buClr>
                <a:srgbClr val="F3F3F3"/>
              </a:buClr>
              <a:buSzPts val="2800"/>
              <a:buFont typeface="Fira Sans Condensed Light"/>
              <a:buNone/>
              <a:tabLst/>
              <a:defRPr/>
            </a:pP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a:ea typeface="Fira Sans Condensed Light"/>
                <a:cs typeface="Fira Sans Condensed Light"/>
                <a:sym typeface="Fira Sans Condensed Light"/>
              </a:rPr>
              <a:t>Facilitador: </a:t>
            </a:r>
            <a:r>
              <a:rPr kumimoji="0" lang="es-ES" sz="1400" b="0" i="0" u="none" strike="noStrike" kern="0" cap="none" spc="0" normalizeH="0" baseline="0" noProof="0" dirty="0" err="1">
                <a:ln>
                  <a:noFill/>
                </a:ln>
                <a:solidFill>
                  <a:schemeClr val="bg1">
                    <a:lumMod val="60000"/>
                    <a:lumOff val="40000"/>
                  </a:schemeClr>
                </a:solidFill>
                <a:effectLst/>
                <a:uLnTx/>
                <a:uFillTx/>
                <a:latin typeface="Fira Sans Condensed Light"/>
                <a:ea typeface="Fira Sans Condensed Light"/>
                <a:cs typeface="Fira Sans Condensed Light"/>
                <a:sym typeface="Fira Sans Condensed Light"/>
              </a:rPr>
              <a:t>PhD</a:t>
            </a: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a:ea typeface="Fira Sans Condensed Light"/>
                <a:cs typeface="Fira Sans Condensed Light"/>
                <a:sym typeface="Fira Sans Condensed Light"/>
              </a:rPr>
              <a:t> Alfredo García Suárez</a:t>
            </a:r>
          </a:p>
          <a:p>
            <a:pPr marL="457200" marR="0" lvl="0" indent="-304800" algn="l" defTabSz="914400" rtl="0" eaLnBrk="1" fontAlgn="auto" latinLnBrk="0" hangingPunct="1">
              <a:lnSpc>
                <a:spcPct val="100000"/>
              </a:lnSpc>
              <a:spcBef>
                <a:spcPts val="0"/>
              </a:spcBef>
              <a:spcAft>
                <a:spcPts val="0"/>
              </a:spcAft>
              <a:buClr>
                <a:srgbClr val="F3F3F3"/>
              </a:buClr>
              <a:buSzPts val="2800"/>
              <a:buFont typeface="Fira Sans Condensed Light"/>
              <a:buNone/>
              <a:tabLst/>
              <a:defRPr/>
            </a:pPr>
            <a:br>
              <a:rPr kumimoji="0" lang="es-ES" sz="14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rPr>
            </a:br>
            <a:endParaRPr kumimoji="0" lang="es-ES" sz="14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endParaRPr>
          </a:p>
        </p:txBody>
      </p:sp>
      <p:pic>
        <p:nvPicPr>
          <p:cNvPr id="2" name="Picture 2" descr="Virtual Horizon BUAP">
            <a:extLst>
              <a:ext uri="{FF2B5EF4-FFF2-40B4-BE49-F238E27FC236}">
                <a16:creationId xmlns:a16="http://schemas.microsoft.com/office/drawing/2014/main" id="{91F1C88C-6A24-28C0-4CBA-C67E35BCAF2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83913" y="102446"/>
            <a:ext cx="1931133" cy="97714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sp>
        <p:nvSpPr>
          <p:cNvPr id="646" name="Google Shape;646;p33"/>
          <p:cNvSpPr txBox="1">
            <a:spLocks noGrp="1"/>
          </p:cNvSpPr>
          <p:nvPr>
            <p:ph type="title"/>
          </p:nvPr>
        </p:nvSpPr>
        <p:spPr>
          <a:xfrm>
            <a:off x="2015354" y="615012"/>
            <a:ext cx="4522305" cy="58347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GET</a:t>
            </a:r>
            <a:endParaRPr dirty="0"/>
          </a:p>
        </p:txBody>
      </p:sp>
      <p:cxnSp>
        <p:nvCxnSpPr>
          <p:cNvPr id="8" name="Google Shape;137;p27"/>
          <p:cNvCxnSpPr/>
          <p:nvPr/>
        </p:nvCxnSpPr>
        <p:spPr>
          <a:xfrm>
            <a:off x="2015354" y="567891"/>
            <a:ext cx="0" cy="630600"/>
          </a:xfrm>
          <a:prstGeom prst="straightConnector1">
            <a:avLst/>
          </a:prstGeom>
          <a:noFill/>
          <a:ln w="19050" cap="flat" cmpd="sng">
            <a:solidFill>
              <a:srgbClr val="F3F3F3"/>
            </a:solidFill>
            <a:prstDash val="solid"/>
            <a:round/>
            <a:headEnd type="oval" w="med" len="med"/>
            <a:tailEnd type="oval" w="med" len="med"/>
          </a:ln>
        </p:spPr>
      </p:cxnSp>
      <p:sp>
        <p:nvSpPr>
          <p:cNvPr id="9" name="Google Shape;136;p27"/>
          <p:cNvSpPr txBox="1">
            <a:spLocks/>
          </p:cNvSpPr>
          <p:nvPr/>
        </p:nvSpPr>
        <p:spPr>
          <a:xfrm>
            <a:off x="0" y="4922784"/>
            <a:ext cx="3352799" cy="220716"/>
          </a:xfrm>
          <a:prstGeom prst="rect">
            <a:avLst/>
          </a:prstGeom>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dirty="0">
                <a:ln>
                  <a:noFill/>
                </a:ln>
                <a:solidFill>
                  <a:srgbClr val="000000"/>
                </a:solidFill>
                <a:effectLst/>
                <a:uLnTx/>
                <a:uFillTx/>
                <a:latin typeface="Arial"/>
                <a:ea typeface="Arial"/>
                <a:cs typeface="Arial"/>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Arial"/>
                <a:cs typeface="Arial"/>
                <a:sym typeface="Arial"/>
              </a:rPr>
              <a:t>Facilitador: </a:t>
            </a:r>
            <a:r>
              <a:rPr kumimoji="0" lang="es-ES" sz="1400" b="0" i="0" u="none" strike="noStrike" kern="0" cap="none" spc="0" normalizeH="0" baseline="0" noProof="0" dirty="0" err="1">
                <a:ln>
                  <a:noFill/>
                </a:ln>
                <a:solidFill>
                  <a:schemeClr val="bg1">
                    <a:lumMod val="60000"/>
                    <a:lumOff val="40000"/>
                  </a:schemeClr>
                </a:solidFill>
                <a:effectLst/>
                <a:uLnTx/>
                <a:uFillTx/>
                <a:latin typeface="Fira Sans Condensed Light" charset="0"/>
                <a:ea typeface="Arial"/>
                <a:cs typeface="Arial"/>
                <a:sym typeface="Arial"/>
              </a:rPr>
              <a:t>PhD</a:t>
            </a: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Arial"/>
                <a:cs typeface="Arial"/>
                <a:sym typeface="Arial"/>
              </a:rPr>
              <a:t> Alfredo García Suárez</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br>
              <a:rPr kumimoji="0" lang="es-ES" sz="1400" b="0" i="0" u="none" strike="noStrike" kern="0" cap="none" spc="0" normalizeH="0" baseline="0" noProof="0" dirty="0">
                <a:ln>
                  <a:noFill/>
                </a:ln>
                <a:solidFill>
                  <a:srgbClr val="000000"/>
                </a:solidFill>
                <a:effectLst/>
                <a:uLnTx/>
                <a:uFillTx/>
                <a:latin typeface="Arial"/>
                <a:ea typeface="Arial"/>
                <a:cs typeface="Arial"/>
                <a:sym typeface="Arial"/>
              </a:rPr>
            </a:br>
            <a:endParaRPr kumimoji="0" lang="es-ES"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pic>
        <p:nvPicPr>
          <p:cNvPr id="2" name="Picture 2" descr="Virtual Horizon BUAP">
            <a:extLst>
              <a:ext uri="{FF2B5EF4-FFF2-40B4-BE49-F238E27FC236}">
                <a16:creationId xmlns:a16="http://schemas.microsoft.com/office/drawing/2014/main" id="{E4742490-BBE5-9AC8-65BF-B0678E0E4C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3913" y="102446"/>
            <a:ext cx="1931133" cy="97714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a:extLst>
              <a:ext uri="{FF2B5EF4-FFF2-40B4-BE49-F238E27FC236}">
                <a16:creationId xmlns:a16="http://schemas.microsoft.com/office/drawing/2014/main" id="{5BBDE05F-97EF-912B-2DA3-B82DBC62C4E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1206" y="209702"/>
            <a:ext cx="1394098" cy="1394098"/>
          </a:xfrm>
          <a:prstGeom prst="rect">
            <a:avLst/>
          </a:prstGeom>
          <a:noFill/>
          <a:extLst>
            <a:ext uri="{909E8E84-426E-40DD-AFC4-6F175D3DCCD1}">
              <a14:hiddenFill xmlns:a14="http://schemas.microsoft.com/office/drawing/2010/main">
                <a:solidFill>
                  <a:srgbClr val="FFFFFF"/>
                </a:solidFill>
              </a14:hiddenFill>
            </a:ext>
          </a:extLst>
        </p:spPr>
      </p:pic>
      <p:sp>
        <p:nvSpPr>
          <p:cNvPr id="3" name="Google Shape;1762;p45">
            <a:extLst>
              <a:ext uri="{FF2B5EF4-FFF2-40B4-BE49-F238E27FC236}">
                <a16:creationId xmlns:a16="http://schemas.microsoft.com/office/drawing/2014/main" id="{601FF45C-725D-C894-1F56-3BB4DE9D87B8}"/>
              </a:ext>
            </a:extLst>
          </p:cNvPr>
          <p:cNvSpPr txBox="1">
            <a:spLocks/>
          </p:cNvSpPr>
          <p:nvPr/>
        </p:nvSpPr>
        <p:spPr>
          <a:xfrm>
            <a:off x="1454997" y="1744851"/>
            <a:ext cx="7126296" cy="2393770"/>
          </a:xfrm>
          <a:prstGeom prst="rect">
            <a:avLst/>
          </a:prstGeom>
          <a:noFill/>
          <a:ln>
            <a:noFill/>
          </a:ln>
        </p:spPr>
        <p:txBody>
          <a:bodyPr spcFirstLastPara="1" wrap="square" lIns="91425" tIns="274300" rIns="91425" bIns="91425" anchor="ctr"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1pPr>
            <a:lvl2pPr marL="914400" marR="0" lvl="1"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2pPr>
            <a:lvl3pPr marL="1371600" marR="0" lvl="2"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3pPr>
            <a:lvl4pPr marL="1828800" marR="0" lvl="3"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4pPr>
            <a:lvl5pPr marL="2286000" marR="0" lvl="4"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5pPr>
            <a:lvl6pPr marL="2743200" marR="0" lvl="5"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6pPr>
            <a:lvl7pPr marL="3200400" marR="0" lvl="6"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7pPr>
            <a:lvl8pPr marL="3657600" marR="0" lvl="7"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8pPr>
            <a:lvl9pPr marL="4114800" marR="0" lvl="8" indent="-304800" algn="l" rtl="0">
              <a:lnSpc>
                <a:spcPct val="115000"/>
              </a:lnSpc>
              <a:spcBef>
                <a:spcPts val="1600"/>
              </a:spcBef>
              <a:spcAft>
                <a:spcPts val="160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9pPr>
          </a:lstStyle>
          <a:p>
            <a:pPr marL="152400" indent="0">
              <a:buNone/>
            </a:pPr>
            <a:r>
              <a:rPr lang="es-ES" sz="1800" b="1" dirty="0">
                <a:solidFill>
                  <a:schemeClr val="accent6">
                    <a:lumMod val="60000"/>
                    <a:lumOff val="40000"/>
                  </a:schemeClr>
                </a:solidFill>
              </a:rPr>
              <a:t>Limitaciones de JSON</a:t>
            </a:r>
          </a:p>
          <a:p>
            <a:pPr marL="152400" indent="0">
              <a:buNone/>
            </a:pPr>
            <a:endParaRPr lang="es-ES" sz="1800" b="1" dirty="0">
              <a:solidFill>
                <a:schemeClr val="accent6">
                  <a:lumMod val="60000"/>
                  <a:lumOff val="40000"/>
                </a:schemeClr>
              </a:solidFill>
            </a:endParaRPr>
          </a:p>
          <a:p>
            <a:pPr marL="152400" indent="0" algn="just">
              <a:buNone/>
            </a:pPr>
            <a:r>
              <a:rPr lang="es-ES" sz="1800" b="1" dirty="0">
                <a:solidFill>
                  <a:schemeClr val="tx2"/>
                </a:solidFill>
              </a:rPr>
              <a:t>Aunque JSON es un formato de datos relativamente conciso y flexible, y fácil de trabajar en muchos lenguajes de programación, hay algunos inconvenientes en el formato. Aquí están las 5 limitaciones principales:</a:t>
            </a:r>
          </a:p>
          <a:p>
            <a:pPr marL="152400" indent="0" algn="just">
              <a:buNone/>
            </a:pPr>
            <a:endParaRPr lang="es-ES" sz="1800" b="1" dirty="0">
              <a:solidFill>
                <a:schemeClr val="tx2"/>
              </a:solidFill>
            </a:endParaRPr>
          </a:p>
          <a:p>
            <a:pPr marL="152400" indent="0" algn="just">
              <a:buNone/>
            </a:pPr>
            <a:r>
              <a:rPr lang="es-ES" sz="1800" b="1" dirty="0">
                <a:solidFill>
                  <a:schemeClr val="accent6">
                    <a:lumMod val="60000"/>
                    <a:lumOff val="40000"/>
                  </a:schemeClr>
                </a:solidFill>
              </a:rPr>
              <a:t>Sin esquema. </a:t>
            </a:r>
            <a:r>
              <a:rPr lang="es-ES" sz="1800" b="1" dirty="0">
                <a:solidFill>
                  <a:schemeClr val="tx2"/>
                </a:solidFill>
              </a:rPr>
              <a:t>Por un lado, esto significa que tiene total flexibilidad para representar los datos de la manera que desee. Por otro lado, significa que también puede crear fácilmente datos deformados.</a:t>
            </a:r>
            <a:endParaRPr lang="es-ES" sz="1400" b="1" dirty="0"/>
          </a:p>
        </p:txBody>
      </p:sp>
    </p:spTree>
    <p:extLst>
      <p:ext uri="{BB962C8B-B14F-4D97-AF65-F5344CB8AC3E}">
        <p14:creationId xmlns:p14="http://schemas.microsoft.com/office/powerpoint/2010/main" val="35570692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sp>
        <p:nvSpPr>
          <p:cNvPr id="646" name="Google Shape;646;p33"/>
          <p:cNvSpPr txBox="1">
            <a:spLocks noGrp="1"/>
          </p:cNvSpPr>
          <p:nvPr>
            <p:ph type="title"/>
          </p:nvPr>
        </p:nvSpPr>
        <p:spPr>
          <a:xfrm>
            <a:off x="2015354" y="615012"/>
            <a:ext cx="4522305" cy="58347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GET</a:t>
            </a:r>
            <a:endParaRPr dirty="0"/>
          </a:p>
        </p:txBody>
      </p:sp>
      <p:cxnSp>
        <p:nvCxnSpPr>
          <p:cNvPr id="8" name="Google Shape;137;p27"/>
          <p:cNvCxnSpPr/>
          <p:nvPr/>
        </p:nvCxnSpPr>
        <p:spPr>
          <a:xfrm>
            <a:off x="2015354" y="567891"/>
            <a:ext cx="0" cy="630600"/>
          </a:xfrm>
          <a:prstGeom prst="straightConnector1">
            <a:avLst/>
          </a:prstGeom>
          <a:noFill/>
          <a:ln w="19050" cap="flat" cmpd="sng">
            <a:solidFill>
              <a:srgbClr val="F3F3F3"/>
            </a:solidFill>
            <a:prstDash val="solid"/>
            <a:round/>
            <a:headEnd type="oval" w="med" len="med"/>
            <a:tailEnd type="oval" w="med" len="med"/>
          </a:ln>
        </p:spPr>
      </p:cxnSp>
      <p:sp>
        <p:nvSpPr>
          <p:cNvPr id="9" name="Google Shape;136;p27"/>
          <p:cNvSpPr txBox="1">
            <a:spLocks/>
          </p:cNvSpPr>
          <p:nvPr/>
        </p:nvSpPr>
        <p:spPr>
          <a:xfrm>
            <a:off x="0" y="4922784"/>
            <a:ext cx="3352799" cy="220716"/>
          </a:xfrm>
          <a:prstGeom prst="rect">
            <a:avLst/>
          </a:prstGeom>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dirty="0">
                <a:ln>
                  <a:noFill/>
                </a:ln>
                <a:solidFill>
                  <a:srgbClr val="000000"/>
                </a:solidFill>
                <a:effectLst/>
                <a:uLnTx/>
                <a:uFillTx/>
                <a:latin typeface="Arial"/>
                <a:ea typeface="Arial"/>
                <a:cs typeface="Arial"/>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Arial"/>
                <a:cs typeface="Arial"/>
                <a:sym typeface="Arial"/>
              </a:rPr>
              <a:t>Facilitador: </a:t>
            </a:r>
            <a:r>
              <a:rPr kumimoji="0" lang="es-ES" sz="1400" b="0" i="0" u="none" strike="noStrike" kern="0" cap="none" spc="0" normalizeH="0" baseline="0" noProof="0" dirty="0" err="1">
                <a:ln>
                  <a:noFill/>
                </a:ln>
                <a:solidFill>
                  <a:schemeClr val="bg1">
                    <a:lumMod val="60000"/>
                    <a:lumOff val="40000"/>
                  </a:schemeClr>
                </a:solidFill>
                <a:effectLst/>
                <a:uLnTx/>
                <a:uFillTx/>
                <a:latin typeface="Fira Sans Condensed Light" charset="0"/>
                <a:ea typeface="Arial"/>
                <a:cs typeface="Arial"/>
                <a:sym typeface="Arial"/>
              </a:rPr>
              <a:t>PhD</a:t>
            </a: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Arial"/>
                <a:cs typeface="Arial"/>
                <a:sym typeface="Arial"/>
              </a:rPr>
              <a:t> Alfredo García Suárez</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br>
              <a:rPr kumimoji="0" lang="es-ES" sz="1400" b="0" i="0" u="none" strike="noStrike" kern="0" cap="none" spc="0" normalizeH="0" baseline="0" noProof="0" dirty="0">
                <a:ln>
                  <a:noFill/>
                </a:ln>
                <a:solidFill>
                  <a:srgbClr val="000000"/>
                </a:solidFill>
                <a:effectLst/>
                <a:uLnTx/>
                <a:uFillTx/>
                <a:latin typeface="Arial"/>
                <a:ea typeface="Arial"/>
                <a:cs typeface="Arial"/>
                <a:sym typeface="Arial"/>
              </a:rPr>
            </a:br>
            <a:endParaRPr kumimoji="0" lang="es-ES"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pic>
        <p:nvPicPr>
          <p:cNvPr id="2" name="Picture 2" descr="Virtual Horizon BUAP">
            <a:extLst>
              <a:ext uri="{FF2B5EF4-FFF2-40B4-BE49-F238E27FC236}">
                <a16:creationId xmlns:a16="http://schemas.microsoft.com/office/drawing/2014/main" id="{E4742490-BBE5-9AC8-65BF-B0678E0E4C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3913" y="102446"/>
            <a:ext cx="1931133" cy="97714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a:extLst>
              <a:ext uri="{FF2B5EF4-FFF2-40B4-BE49-F238E27FC236}">
                <a16:creationId xmlns:a16="http://schemas.microsoft.com/office/drawing/2014/main" id="{5BBDE05F-97EF-912B-2DA3-B82DBC62C4E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1206" y="209702"/>
            <a:ext cx="1394098" cy="1394098"/>
          </a:xfrm>
          <a:prstGeom prst="rect">
            <a:avLst/>
          </a:prstGeom>
          <a:noFill/>
          <a:extLst>
            <a:ext uri="{909E8E84-426E-40DD-AFC4-6F175D3DCCD1}">
              <a14:hiddenFill xmlns:a14="http://schemas.microsoft.com/office/drawing/2010/main">
                <a:solidFill>
                  <a:srgbClr val="FFFFFF"/>
                </a:solidFill>
              </a14:hiddenFill>
            </a:ext>
          </a:extLst>
        </p:spPr>
      </p:pic>
      <p:sp>
        <p:nvSpPr>
          <p:cNvPr id="3" name="Google Shape;1762;p45">
            <a:extLst>
              <a:ext uri="{FF2B5EF4-FFF2-40B4-BE49-F238E27FC236}">
                <a16:creationId xmlns:a16="http://schemas.microsoft.com/office/drawing/2014/main" id="{601FF45C-725D-C894-1F56-3BB4DE9D87B8}"/>
              </a:ext>
            </a:extLst>
          </p:cNvPr>
          <p:cNvSpPr txBox="1">
            <a:spLocks/>
          </p:cNvSpPr>
          <p:nvPr/>
        </p:nvSpPr>
        <p:spPr>
          <a:xfrm>
            <a:off x="1408105" y="2066407"/>
            <a:ext cx="7126296" cy="2393770"/>
          </a:xfrm>
          <a:prstGeom prst="rect">
            <a:avLst/>
          </a:prstGeom>
          <a:noFill/>
          <a:ln>
            <a:noFill/>
          </a:ln>
        </p:spPr>
        <p:txBody>
          <a:bodyPr spcFirstLastPara="1" wrap="square" lIns="91425" tIns="274300" rIns="91425" bIns="91425" anchor="ctr"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1pPr>
            <a:lvl2pPr marL="914400" marR="0" lvl="1"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2pPr>
            <a:lvl3pPr marL="1371600" marR="0" lvl="2"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3pPr>
            <a:lvl4pPr marL="1828800" marR="0" lvl="3"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4pPr>
            <a:lvl5pPr marL="2286000" marR="0" lvl="4"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5pPr>
            <a:lvl6pPr marL="2743200" marR="0" lvl="5"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6pPr>
            <a:lvl7pPr marL="3200400" marR="0" lvl="6"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7pPr>
            <a:lvl8pPr marL="3657600" marR="0" lvl="7"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8pPr>
            <a:lvl9pPr marL="4114800" marR="0" lvl="8" indent="-304800" algn="l" rtl="0">
              <a:lnSpc>
                <a:spcPct val="115000"/>
              </a:lnSpc>
              <a:spcBef>
                <a:spcPts val="1600"/>
              </a:spcBef>
              <a:spcAft>
                <a:spcPts val="160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9pPr>
          </a:lstStyle>
          <a:p>
            <a:pPr marL="152400" indent="0">
              <a:buNone/>
            </a:pPr>
            <a:r>
              <a:rPr lang="es-ES" sz="1800" b="1" dirty="0">
                <a:solidFill>
                  <a:schemeClr val="accent6">
                    <a:lumMod val="60000"/>
                    <a:lumOff val="40000"/>
                  </a:schemeClr>
                </a:solidFill>
              </a:rPr>
              <a:t>Limitaciones de JSON</a:t>
            </a:r>
          </a:p>
          <a:p>
            <a:pPr marL="152400" indent="0">
              <a:buNone/>
            </a:pPr>
            <a:endParaRPr lang="es-ES" sz="1800" b="1" dirty="0">
              <a:solidFill>
                <a:schemeClr val="accent6">
                  <a:lumMod val="60000"/>
                  <a:lumOff val="40000"/>
                </a:schemeClr>
              </a:solidFill>
            </a:endParaRPr>
          </a:p>
          <a:p>
            <a:pPr marL="152400" indent="0" algn="just">
              <a:buNone/>
            </a:pPr>
            <a:r>
              <a:rPr lang="es-ES" sz="1800" b="1" dirty="0">
                <a:solidFill>
                  <a:schemeClr val="accent6">
                    <a:lumMod val="60000"/>
                    <a:lumOff val="40000"/>
                  </a:schemeClr>
                </a:solidFill>
              </a:rPr>
              <a:t>Solo un tipo de número: </a:t>
            </a:r>
            <a:r>
              <a:rPr lang="es-ES" sz="1800" b="1" dirty="0">
                <a:solidFill>
                  <a:schemeClr val="tx2"/>
                </a:solidFill>
              </a:rPr>
              <a:t>el formato de punto flotante de doble precisión, IEEE-754. Esto significa que no puede aprovechar los diversos tipos de números y matices disponibles en muchos lenguajes de programación.</a:t>
            </a:r>
          </a:p>
          <a:p>
            <a:pPr marL="152400" indent="0" algn="just">
              <a:buNone/>
            </a:pPr>
            <a:endParaRPr lang="es-ES" sz="1800" b="1" dirty="0">
              <a:solidFill>
                <a:schemeClr val="tx2"/>
              </a:solidFill>
            </a:endParaRPr>
          </a:p>
          <a:p>
            <a:pPr marL="152400" indent="0" algn="just">
              <a:buNone/>
            </a:pPr>
            <a:r>
              <a:rPr lang="es-ES" sz="1800" b="1" dirty="0">
                <a:solidFill>
                  <a:schemeClr val="accent6">
                    <a:lumMod val="60000"/>
                    <a:lumOff val="40000"/>
                  </a:schemeClr>
                </a:solidFill>
              </a:rPr>
              <a:t>Sin tipo de fecha. </a:t>
            </a:r>
            <a:r>
              <a:rPr lang="es-ES" sz="1800" b="1" dirty="0">
                <a:solidFill>
                  <a:schemeClr val="tx2"/>
                </a:solidFill>
              </a:rPr>
              <a:t>Esta omisión significa que los desarrolladores deben recurrir al uso de representaciones de cadenas de fechas, lo que lleva a discrepancias de formato, o incluso la representación de fechas en milisegundos desde el momento (1 de enero de 1970).</a:t>
            </a:r>
          </a:p>
          <a:p>
            <a:pPr marL="152400" indent="0" algn="just">
              <a:buNone/>
            </a:pPr>
            <a:endParaRPr lang="es-ES" sz="1800" b="1" dirty="0">
              <a:solidFill>
                <a:schemeClr val="tx2"/>
              </a:solidFill>
            </a:endParaRPr>
          </a:p>
          <a:p>
            <a:pPr marL="152400" indent="0" algn="just">
              <a:buNone/>
            </a:pPr>
            <a:endParaRPr lang="es-ES" sz="1400" b="1" dirty="0"/>
          </a:p>
        </p:txBody>
      </p:sp>
    </p:spTree>
    <p:extLst>
      <p:ext uri="{BB962C8B-B14F-4D97-AF65-F5344CB8AC3E}">
        <p14:creationId xmlns:p14="http://schemas.microsoft.com/office/powerpoint/2010/main" val="232937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sp>
        <p:nvSpPr>
          <p:cNvPr id="646" name="Google Shape;646;p33"/>
          <p:cNvSpPr txBox="1">
            <a:spLocks noGrp="1"/>
          </p:cNvSpPr>
          <p:nvPr>
            <p:ph type="title"/>
          </p:nvPr>
        </p:nvSpPr>
        <p:spPr>
          <a:xfrm>
            <a:off x="2015354" y="615012"/>
            <a:ext cx="4522305" cy="58347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GET</a:t>
            </a:r>
            <a:endParaRPr dirty="0"/>
          </a:p>
        </p:txBody>
      </p:sp>
      <p:cxnSp>
        <p:nvCxnSpPr>
          <p:cNvPr id="8" name="Google Shape;137;p27"/>
          <p:cNvCxnSpPr/>
          <p:nvPr/>
        </p:nvCxnSpPr>
        <p:spPr>
          <a:xfrm>
            <a:off x="2015354" y="567891"/>
            <a:ext cx="0" cy="630600"/>
          </a:xfrm>
          <a:prstGeom prst="straightConnector1">
            <a:avLst/>
          </a:prstGeom>
          <a:noFill/>
          <a:ln w="19050" cap="flat" cmpd="sng">
            <a:solidFill>
              <a:srgbClr val="F3F3F3"/>
            </a:solidFill>
            <a:prstDash val="solid"/>
            <a:round/>
            <a:headEnd type="oval" w="med" len="med"/>
            <a:tailEnd type="oval" w="med" len="med"/>
          </a:ln>
        </p:spPr>
      </p:cxnSp>
      <p:sp>
        <p:nvSpPr>
          <p:cNvPr id="9" name="Google Shape;136;p27"/>
          <p:cNvSpPr txBox="1">
            <a:spLocks/>
          </p:cNvSpPr>
          <p:nvPr/>
        </p:nvSpPr>
        <p:spPr>
          <a:xfrm>
            <a:off x="0" y="4922784"/>
            <a:ext cx="3352799" cy="220716"/>
          </a:xfrm>
          <a:prstGeom prst="rect">
            <a:avLst/>
          </a:prstGeom>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dirty="0">
                <a:ln>
                  <a:noFill/>
                </a:ln>
                <a:solidFill>
                  <a:srgbClr val="000000"/>
                </a:solidFill>
                <a:effectLst/>
                <a:uLnTx/>
                <a:uFillTx/>
                <a:latin typeface="Arial"/>
                <a:ea typeface="Arial"/>
                <a:cs typeface="Arial"/>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Arial"/>
                <a:cs typeface="Arial"/>
                <a:sym typeface="Arial"/>
              </a:rPr>
              <a:t>Facilitador: </a:t>
            </a:r>
            <a:r>
              <a:rPr kumimoji="0" lang="es-ES" sz="1400" b="0" i="0" u="none" strike="noStrike" kern="0" cap="none" spc="0" normalizeH="0" baseline="0" noProof="0" dirty="0" err="1">
                <a:ln>
                  <a:noFill/>
                </a:ln>
                <a:solidFill>
                  <a:schemeClr val="bg1">
                    <a:lumMod val="60000"/>
                    <a:lumOff val="40000"/>
                  </a:schemeClr>
                </a:solidFill>
                <a:effectLst/>
                <a:uLnTx/>
                <a:uFillTx/>
                <a:latin typeface="Fira Sans Condensed Light" charset="0"/>
                <a:ea typeface="Arial"/>
                <a:cs typeface="Arial"/>
                <a:sym typeface="Arial"/>
              </a:rPr>
              <a:t>PhD</a:t>
            </a: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Arial"/>
                <a:cs typeface="Arial"/>
                <a:sym typeface="Arial"/>
              </a:rPr>
              <a:t> Alfredo García Suárez</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br>
              <a:rPr kumimoji="0" lang="es-ES" sz="1400" b="0" i="0" u="none" strike="noStrike" kern="0" cap="none" spc="0" normalizeH="0" baseline="0" noProof="0" dirty="0">
                <a:ln>
                  <a:noFill/>
                </a:ln>
                <a:solidFill>
                  <a:srgbClr val="000000"/>
                </a:solidFill>
                <a:effectLst/>
                <a:uLnTx/>
                <a:uFillTx/>
                <a:latin typeface="Arial"/>
                <a:ea typeface="Arial"/>
                <a:cs typeface="Arial"/>
                <a:sym typeface="Arial"/>
              </a:rPr>
            </a:br>
            <a:endParaRPr kumimoji="0" lang="es-ES"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pic>
        <p:nvPicPr>
          <p:cNvPr id="2" name="Picture 2" descr="Virtual Horizon BUAP">
            <a:extLst>
              <a:ext uri="{FF2B5EF4-FFF2-40B4-BE49-F238E27FC236}">
                <a16:creationId xmlns:a16="http://schemas.microsoft.com/office/drawing/2014/main" id="{E4742490-BBE5-9AC8-65BF-B0678E0E4C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3913" y="102446"/>
            <a:ext cx="1931133" cy="97714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a:extLst>
              <a:ext uri="{FF2B5EF4-FFF2-40B4-BE49-F238E27FC236}">
                <a16:creationId xmlns:a16="http://schemas.microsoft.com/office/drawing/2014/main" id="{5BBDE05F-97EF-912B-2DA3-B82DBC62C4E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1206" y="209702"/>
            <a:ext cx="1394098" cy="1394098"/>
          </a:xfrm>
          <a:prstGeom prst="rect">
            <a:avLst/>
          </a:prstGeom>
          <a:noFill/>
          <a:extLst>
            <a:ext uri="{909E8E84-426E-40DD-AFC4-6F175D3DCCD1}">
              <a14:hiddenFill xmlns:a14="http://schemas.microsoft.com/office/drawing/2010/main">
                <a:solidFill>
                  <a:srgbClr val="FFFFFF"/>
                </a:solidFill>
              </a14:hiddenFill>
            </a:ext>
          </a:extLst>
        </p:spPr>
      </p:pic>
      <p:sp>
        <p:nvSpPr>
          <p:cNvPr id="3" name="Google Shape;1762;p45">
            <a:extLst>
              <a:ext uri="{FF2B5EF4-FFF2-40B4-BE49-F238E27FC236}">
                <a16:creationId xmlns:a16="http://schemas.microsoft.com/office/drawing/2014/main" id="{601FF45C-725D-C894-1F56-3BB4DE9D87B8}"/>
              </a:ext>
            </a:extLst>
          </p:cNvPr>
          <p:cNvSpPr txBox="1">
            <a:spLocks/>
          </p:cNvSpPr>
          <p:nvPr/>
        </p:nvSpPr>
        <p:spPr>
          <a:xfrm>
            <a:off x="1396382" y="1863752"/>
            <a:ext cx="7126296" cy="2393770"/>
          </a:xfrm>
          <a:prstGeom prst="rect">
            <a:avLst/>
          </a:prstGeom>
          <a:noFill/>
          <a:ln>
            <a:noFill/>
          </a:ln>
        </p:spPr>
        <p:txBody>
          <a:bodyPr spcFirstLastPara="1" wrap="square" lIns="91425" tIns="274300" rIns="91425" bIns="91425" anchor="ctr"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1pPr>
            <a:lvl2pPr marL="914400" marR="0" lvl="1"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2pPr>
            <a:lvl3pPr marL="1371600" marR="0" lvl="2"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3pPr>
            <a:lvl4pPr marL="1828800" marR="0" lvl="3"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4pPr>
            <a:lvl5pPr marL="2286000" marR="0" lvl="4"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5pPr>
            <a:lvl6pPr marL="2743200" marR="0" lvl="5"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6pPr>
            <a:lvl7pPr marL="3200400" marR="0" lvl="6"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7pPr>
            <a:lvl8pPr marL="3657600" marR="0" lvl="7"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8pPr>
            <a:lvl9pPr marL="4114800" marR="0" lvl="8" indent="-304800" algn="l" rtl="0">
              <a:lnSpc>
                <a:spcPct val="115000"/>
              </a:lnSpc>
              <a:spcBef>
                <a:spcPts val="1600"/>
              </a:spcBef>
              <a:spcAft>
                <a:spcPts val="160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9pPr>
          </a:lstStyle>
          <a:p>
            <a:pPr marL="152400" indent="0">
              <a:buNone/>
            </a:pPr>
            <a:r>
              <a:rPr lang="es-ES" sz="1800" b="1" dirty="0">
                <a:solidFill>
                  <a:schemeClr val="accent6">
                    <a:lumMod val="60000"/>
                    <a:lumOff val="40000"/>
                  </a:schemeClr>
                </a:solidFill>
              </a:rPr>
              <a:t>Limitaciones de JSON</a:t>
            </a:r>
          </a:p>
          <a:p>
            <a:pPr marL="152400" indent="0">
              <a:buNone/>
            </a:pPr>
            <a:endParaRPr lang="es-ES" sz="1800" b="1" dirty="0">
              <a:solidFill>
                <a:schemeClr val="accent6">
                  <a:lumMod val="60000"/>
                  <a:lumOff val="40000"/>
                </a:schemeClr>
              </a:solidFill>
            </a:endParaRPr>
          </a:p>
          <a:p>
            <a:pPr marL="152400" indent="0" algn="just">
              <a:buNone/>
            </a:pPr>
            <a:r>
              <a:rPr lang="es-ES" sz="1800" b="1" dirty="0">
                <a:solidFill>
                  <a:schemeClr val="accent6">
                    <a:lumMod val="60000"/>
                    <a:lumOff val="40000"/>
                  </a:schemeClr>
                </a:solidFill>
              </a:rPr>
              <a:t>Sin comentarios. </a:t>
            </a:r>
            <a:r>
              <a:rPr lang="es-ES" sz="1800" b="1" dirty="0">
                <a:solidFill>
                  <a:schemeClr val="tx2"/>
                </a:solidFill>
              </a:rPr>
              <a:t>Esto hace que sea imposible anotar campos en línea, lo que requiere documentación adicional y aumenta la probabilidad de malentendidos.</a:t>
            </a:r>
          </a:p>
          <a:p>
            <a:pPr marL="152400" indent="0" algn="just">
              <a:buNone/>
            </a:pPr>
            <a:endParaRPr lang="es-ES" sz="1800" b="1" dirty="0">
              <a:solidFill>
                <a:schemeClr val="accent6">
                  <a:lumMod val="60000"/>
                  <a:lumOff val="40000"/>
                </a:schemeClr>
              </a:solidFill>
            </a:endParaRPr>
          </a:p>
          <a:p>
            <a:pPr marL="152400" indent="0" algn="just">
              <a:buNone/>
            </a:pPr>
            <a:r>
              <a:rPr lang="es-ES" sz="1800" b="1" dirty="0">
                <a:solidFill>
                  <a:schemeClr val="accent6">
                    <a:lumMod val="60000"/>
                    <a:lumOff val="40000"/>
                  </a:schemeClr>
                </a:solidFill>
              </a:rPr>
              <a:t>Verbosidad. </a:t>
            </a:r>
            <a:r>
              <a:rPr lang="es-ES" sz="1800" b="1" dirty="0">
                <a:solidFill>
                  <a:schemeClr val="tx2"/>
                </a:solidFill>
              </a:rPr>
              <a:t>Si bien JSON es menos detallado que XML, no es el formato de intercambio de datos más conciso. Para servicios de gran volumen o especiales, le recomendamos que utilice formatos de datos más eficientes.</a:t>
            </a:r>
          </a:p>
          <a:p>
            <a:pPr marL="152400" indent="0" algn="just">
              <a:buNone/>
            </a:pPr>
            <a:endParaRPr lang="es-ES" sz="1400" b="1" dirty="0"/>
          </a:p>
        </p:txBody>
      </p:sp>
    </p:spTree>
    <p:extLst>
      <p:ext uri="{BB962C8B-B14F-4D97-AF65-F5344CB8AC3E}">
        <p14:creationId xmlns:p14="http://schemas.microsoft.com/office/powerpoint/2010/main" val="33837418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sp>
        <p:nvSpPr>
          <p:cNvPr id="646" name="Google Shape;646;p33"/>
          <p:cNvSpPr txBox="1">
            <a:spLocks noGrp="1"/>
          </p:cNvSpPr>
          <p:nvPr>
            <p:ph type="title"/>
          </p:nvPr>
        </p:nvSpPr>
        <p:spPr>
          <a:xfrm>
            <a:off x="2015354" y="615012"/>
            <a:ext cx="4522305" cy="58347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GET</a:t>
            </a:r>
            <a:endParaRPr dirty="0"/>
          </a:p>
        </p:txBody>
      </p:sp>
      <p:cxnSp>
        <p:nvCxnSpPr>
          <p:cNvPr id="8" name="Google Shape;137;p27"/>
          <p:cNvCxnSpPr/>
          <p:nvPr/>
        </p:nvCxnSpPr>
        <p:spPr>
          <a:xfrm>
            <a:off x="2015354" y="567891"/>
            <a:ext cx="0" cy="630600"/>
          </a:xfrm>
          <a:prstGeom prst="straightConnector1">
            <a:avLst/>
          </a:prstGeom>
          <a:noFill/>
          <a:ln w="19050" cap="flat" cmpd="sng">
            <a:solidFill>
              <a:srgbClr val="F3F3F3"/>
            </a:solidFill>
            <a:prstDash val="solid"/>
            <a:round/>
            <a:headEnd type="oval" w="med" len="med"/>
            <a:tailEnd type="oval" w="med" len="med"/>
          </a:ln>
        </p:spPr>
      </p:cxnSp>
      <p:sp>
        <p:nvSpPr>
          <p:cNvPr id="9" name="Google Shape;136;p27"/>
          <p:cNvSpPr txBox="1">
            <a:spLocks/>
          </p:cNvSpPr>
          <p:nvPr/>
        </p:nvSpPr>
        <p:spPr>
          <a:xfrm>
            <a:off x="0" y="4922784"/>
            <a:ext cx="3352799" cy="220716"/>
          </a:xfrm>
          <a:prstGeom prst="rect">
            <a:avLst/>
          </a:prstGeom>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dirty="0">
                <a:ln>
                  <a:noFill/>
                </a:ln>
                <a:solidFill>
                  <a:srgbClr val="000000"/>
                </a:solidFill>
                <a:effectLst/>
                <a:uLnTx/>
                <a:uFillTx/>
                <a:latin typeface="Arial"/>
                <a:ea typeface="Arial"/>
                <a:cs typeface="Arial"/>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Arial"/>
                <a:cs typeface="Arial"/>
                <a:sym typeface="Arial"/>
              </a:rPr>
              <a:t>Facilitador: </a:t>
            </a:r>
            <a:r>
              <a:rPr kumimoji="0" lang="es-ES" sz="1400" b="0" i="0" u="none" strike="noStrike" kern="0" cap="none" spc="0" normalizeH="0" baseline="0" noProof="0" dirty="0" err="1">
                <a:ln>
                  <a:noFill/>
                </a:ln>
                <a:solidFill>
                  <a:schemeClr val="bg1">
                    <a:lumMod val="60000"/>
                    <a:lumOff val="40000"/>
                  </a:schemeClr>
                </a:solidFill>
                <a:effectLst/>
                <a:uLnTx/>
                <a:uFillTx/>
                <a:latin typeface="Fira Sans Condensed Light" charset="0"/>
                <a:ea typeface="Arial"/>
                <a:cs typeface="Arial"/>
                <a:sym typeface="Arial"/>
              </a:rPr>
              <a:t>PhD</a:t>
            </a: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Arial"/>
                <a:cs typeface="Arial"/>
                <a:sym typeface="Arial"/>
              </a:rPr>
              <a:t> Alfredo García Suárez</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br>
              <a:rPr kumimoji="0" lang="es-ES" sz="1400" b="0" i="0" u="none" strike="noStrike" kern="0" cap="none" spc="0" normalizeH="0" baseline="0" noProof="0" dirty="0">
                <a:ln>
                  <a:noFill/>
                </a:ln>
                <a:solidFill>
                  <a:srgbClr val="000000"/>
                </a:solidFill>
                <a:effectLst/>
                <a:uLnTx/>
                <a:uFillTx/>
                <a:latin typeface="Arial"/>
                <a:ea typeface="Arial"/>
                <a:cs typeface="Arial"/>
                <a:sym typeface="Arial"/>
              </a:rPr>
            </a:br>
            <a:endParaRPr kumimoji="0" lang="es-ES"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pic>
        <p:nvPicPr>
          <p:cNvPr id="2" name="Picture 2" descr="Virtual Horizon BUAP">
            <a:extLst>
              <a:ext uri="{FF2B5EF4-FFF2-40B4-BE49-F238E27FC236}">
                <a16:creationId xmlns:a16="http://schemas.microsoft.com/office/drawing/2014/main" id="{E4742490-BBE5-9AC8-65BF-B0678E0E4C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3913" y="102446"/>
            <a:ext cx="1931133" cy="97714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a:extLst>
              <a:ext uri="{FF2B5EF4-FFF2-40B4-BE49-F238E27FC236}">
                <a16:creationId xmlns:a16="http://schemas.microsoft.com/office/drawing/2014/main" id="{5BBDE05F-97EF-912B-2DA3-B82DBC62C4E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1206" y="209702"/>
            <a:ext cx="1394098" cy="1394098"/>
          </a:xfrm>
          <a:prstGeom prst="rect">
            <a:avLst/>
          </a:prstGeom>
          <a:noFill/>
          <a:extLst>
            <a:ext uri="{909E8E84-426E-40DD-AFC4-6F175D3DCCD1}">
              <a14:hiddenFill xmlns:a14="http://schemas.microsoft.com/office/drawing/2010/main">
                <a:solidFill>
                  <a:srgbClr val="FFFFFF"/>
                </a:solidFill>
              </a14:hiddenFill>
            </a:ext>
          </a:extLst>
        </p:spPr>
      </p:pic>
      <p:sp>
        <p:nvSpPr>
          <p:cNvPr id="3" name="Google Shape;1762;p45">
            <a:extLst>
              <a:ext uri="{FF2B5EF4-FFF2-40B4-BE49-F238E27FC236}">
                <a16:creationId xmlns:a16="http://schemas.microsoft.com/office/drawing/2014/main" id="{601FF45C-725D-C894-1F56-3BB4DE9D87B8}"/>
              </a:ext>
            </a:extLst>
          </p:cNvPr>
          <p:cNvSpPr txBox="1">
            <a:spLocks/>
          </p:cNvSpPr>
          <p:nvPr/>
        </p:nvSpPr>
        <p:spPr>
          <a:xfrm>
            <a:off x="1860299" y="1374865"/>
            <a:ext cx="6189180" cy="2393770"/>
          </a:xfrm>
          <a:prstGeom prst="rect">
            <a:avLst/>
          </a:prstGeom>
          <a:noFill/>
          <a:ln>
            <a:noFill/>
          </a:ln>
        </p:spPr>
        <p:txBody>
          <a:bodyPr spcFirstLastPara="1" wrap="square" lIns="91425" tIns="274300" rIns="91425" bIns="91425" anchor="ctr"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1pPr>
            <a:lvl2pPr marL="914400" marR="0" lvl="1"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2pPr>
            <a:lvl3pPr marL="1371600" marR="0" lvl="2"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3pPr>
            <a:lvl4pPr marL="1828800" marR="0" lvl="3"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4pPr>
            <a:lvl5pPr marL="2286000" marR="0" lvl="4"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5pPr>
            <a:lvl6pPr marL="2743200" marR="0" lvl="5"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6pPr>
            <a:lvl7pPr marL="3200400" marR="0" lvl="6"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7pPr>
            <a:lvl8pPr marL="3657600" marR="0" lvl="7"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8pPr>
            <a:lvl9pPr marL="4114800" marR="0" lvl="8" indent="-304800" algn="l" rtl="0">
              <a:lnSpc>
                <a:spcPct val="115000"/>
              </a:lnSpc>
              <a:spcBef>
                <a:spcPts val="1600"/>
              </a:spcBef>
              <a:spcAft>
                <a:spcPts val="160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9pPr>
          </a:lstStyle>
          <a:p>
            <a:pPr marL="152400" indent="0">
              <a:buNone/>
            </a:pPr>
            <a:r>
              <a:rPr lang="es-ES" sz="1800" b="1" dirty="0">
                <a:solidFill>
                  <a:schemeClr val="accent6">
                    <a:lumMod val="60000"/>
                    <a:lumOff val="40000"/>
                  </a:schemeClr>
                </a:solidFill>
              </a:rPr>
              <a:t>¿Qué es un diccionario?</a:t>
            </a:r>
          </a:p>
          <a:p>
            <a:pPr marL="152400" indent="0" algn="just">
              <a:buNone/>
            </a:pPr>
            <a:r>
              <a:rPr lang="es-ES" sz="1800" b="1" dirty="0">
                <a:solidFill>
                  <a:schemeClr val="tx2"/>
                </a:solidFill>
              </a:rPr>
              <a:t>Un diccionario en Python es una estructura de datos que permite almacenar cualquier tipo de información, desde cadenas de texto o caracteres hasta números enteros, con decimales, listas e incluso otros diccionarios.</a:t>
            </a:r>
            <a:endParaRPr lang="es-ES" sz="1400" b="1" dirty="0"/>
          </a:p>
        </p:txBody>
      </p:sp>
    </p:spTree>
    <p:extLst>
      <p:ext uri="{BB962C8B-B14F-4D97-AF65-F5344CB8AC3E}">
        <p14:creationId xmlns:p14="http://schemas.microsoft.com/office/powerpoint/2010/main" val="30015720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sp>
        <p:nvSpPr>
          <p:cNvPr id="646" name="Google Shape;646;p33"/>
          <p:cNvSpPr txBox="1">
            <a:spLocks noGrp="1"/>
          </p:cNvSpPr>
          <p:nvPr>
            <p:ph type="title"/>
          </p:nvPr>
        </p:nvSpPr>
        <p:spPr>
          <a:xfrm>
            <a:off x="2015354" y="615012"/>
            <a:ext cx="4522305" cy="58347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GET</a:t>
            </a:r>
            <a:endParaRPr dirty="0"/>
          </a:p>
        </p:txBody>
      </p:sp>
      <p:cxnSp>
        <p:nvCxnSpPr>
          <p:cNvPr id="8" name="Google Shape;137;p27"/>
          <p:cNvCxnSpPr/>
          <p:nvPr/>
        </p:nvCxnSpPr>
        <p:spPr>
          <a:xfrm>
            <a:off x="2015354" y="567891"/>
            <a:ext cx="0" cy="630600"/>
          </a:xfrm>
          <a:prstGeom prst="straightConnector1">
            <a:avLst/>
          </a:prstGeom>
          <a:noFill/>
          <a:ln w="19050" cap="flat" cmpd="sng">
            <a:solidFill>
              <a:srgbClr val="F3F3F3"/>
            </a:solidFill>
            <a:prstDash val="solid"/>
            <a:round/>
            <a:headEnd type="oval" w="med" len="med"/>
            <a:tailEnd type="oval" w="med" len="med"/>
          </a:ln>
        </p:spPr>
      </p:cxnSp>
      <p:sp>
        <p:nvSpPr>
          <p:cNvPr id="9" name="Google Shape;136;p27"/>
          <p:cNvSpPr txBox="1">
            <a:spLocks/>
          </p:cNvSpPr>
          <p:nvPr/>
        </p:nvSpPr>
        <p:spPr>
          <a:xfrm>
            <a:off x="0" y="4922784"/>
            <a:ext cx="3352799" cy="220716"/>
          </a:xfrm>
          <a:prstGeom prst="rect">
            <a:avLst/>
          </a:prstGeom>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dirty="0">
                <a:ln>
                  <a:noFill/>
                </a:ln>
                <a:solidFill>
                  <a:srgbClr val="000000"/>
                </a:solidFill>
                <a:effectLst/>
                <a:uLnTx/>
                <a:uFillTx/>
                <a:latin typeface="Arial"/>
                <a:ea typeface="Arial"/>
                <a:cs typeface="Arial"/>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Arial"/>
                <a:cs typeface="Arial"/>
                <a:sym typeface="Arial"/>
              </a:rPr>
              <a:t>Facilitador: </a:t>
            </a:r>
            <a:r>
              <a:rPr kumimoji="0" lang="es-ES" sz="1400" b="0" i="0" u="none" strike="noStrike" kern="0" cap="none" spc="0" normalizeH="0" baseline="0" noProof="0" dirty="0" err="1">
                <a:ln>
                  <a:noFill/>
                </a:ln>
                <a:solidFill>
                  <a:schemeClr val="bg1">
                    <a:lumMod val="60000"/>
                    <a:lumOff val="40000"/>
                  </a:schemeClr>
                </a:solidFill>
                <a:effectLst/>
                <a:uLnTx/>
                <a:uFillTx/>
                <a:latin typeface="Fira Sans Condensed Light" charset="0"/>
                <a:ea typeface="Arial"/>
                <a:cs typeface="Arial"/>
                <a:sym typeface="Arial"/>
              </a:rPr>
              <a:t>PhD</a:t>
            </a: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Arial"/>
                <a:cs typeface="Arial"/>
                <a:sym typeface="Arial"/>
              </a:rPr>
              <a:t> Alfredo García Suárez</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br>
              <a:rPr kumimoji="0" lang="es-ES" sz="1400" b="0" i="0" u="none" strike="noStrike" kern="0" cap="none" spc="0" normalizeH="0" baseline="0" noProof="0" dirty="0">
                <a:ln>
                  <a:noFill/>
                </a:ln>
                <a:solidFill>
                  <a:srgbClr val="000000"/>
                </a:solidFill>
                <a:effectLst/>
                <a:uLnTx/>
                <a:uFillTx/>
                <a:latin typeface="Arial"/>
                <a:ea typeface="Arial"/>
                <a:cs typeface="Arial"/>
                <a:sym typeface="Arial"/>
              </a:rPr>
            </a:br>
            <a:endParaRPr kumimoji="0" lang="es-ES"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pic>
        <p:nvPicPr>
          <p:cNvPr id="2" name="Picture 2" descr="Virtual Horizon BUAP">
            <a:extLst>
              <a:ext uri="{FF2B5EF4-FFF2-40B4-BE49-F238E27FC236}">
                <a16:creationId xmlns:a16="http://schemas.microsoft.com/office/drawing/2014/main" id="{E4742490-BBE5-9AC8-65BF-B0678E0E4C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3913" y="102446"/>
            <a:ext cx="1931133" cy="97714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a:extLst>
              <a:ext uri="{FF2B5EF4-FFF2-40B4-BE49-F238E27FC236}">
                <a16:creationId xmlns:a16="http://schemas.microsoft.com/office/drawing/2014/main" id="{5BBDE05F-97EF-912B-2DA3-B82DBC62C4E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1206" y="209702"/>
            <a:ext cx="1394098" cy="1394098"/>
          </a:xfrm>
          <a:prstGeom prst="rect">
            <a:avLst/>
          </a:prstGeom>
          <a:noFill/>
          <a:extLst>
            <a:ext uri="{909E8E84-426E-40DD-AFC4-6F175D3DCCD1}">
              <a14:hiddenFill xmlns:a14="http://schemas.microsoft.com/office/drawing/2010/main">
                <a:solidFill>
                  <a:srgbClr val="FFFFFF"/>
                </a:solidFill>
              </a14:hiddenFill>
            </a:ext>
          </a:extLst>
        </p:spPr>
      </p:pic>
      <p:sp>
        <p:nvSpPr>
          <p:cNvPr id="3" name="Google Shape;1762;p45">
            <a:extLst>
              <a:ext uri="{FF2B5EF4-FFF2-40B4-BE49-F238E27FC236}">
                <a16:creationId xmlns:a16="http://schemas.microsoft.com/office/drawing/2014/main" id="{601FF45C-725D-C894-1F56-3BB4DE9D87B8}"/>
              </a:ext>
            </a:extLst>
          </p:cNvPr>
          <p:cNvSpPr txBox="1">
            <a:spLocks/>
          </p:cNvSpPr>
          <p:nvPr/>
        </p:nvSpPr>
        <p:spPr>
          <a:xfrm>
            <a:off x="1676399" y="938048"/>
            <a:ext cx="6189180" cy="756428"/>
          </a:xfrm>
          <a:prstGeom prst="rect">
            <a:avLst/>
          </a:prstGeom>
          <a:noFill/>
          <a:ln>
            <a:noFill/>
          </a:ln>
        </p:spPr>
        <p:txBody>
          <a:bodyPr spcFirstLastPara="1" wrap="square" lIns="91425" tIns="274300" rIns="91425" bIns="91425" anchor="ctr"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1pPr>
            <a:lvl2pPr marL="914400" marR="0" lvl="1"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2pPr>
            <a:lvl3pPr marL="1371600" marR="0" lvl="2"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3pPr>
            <a:lvl4pPr marL="1828800" marR="0" lvl="3"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4pPr>
            <a:lvl5pPr marL="2286000" marR="0" lvl="4"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5pPr>
            <a:lvl6pPr marL="2743200" marR="0" lvl="5"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6pPr>
            <a:lvl7pPr marL="3200400" marR="0" lvl="6"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7pPr>
            <a:lvl8pPr marL="3657600" marR="0" lvl="7"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8pPr>
            <a:lvl9pPr marL="4114800" marR="0" lvl="8" indent="-304800" algn="l" rtl="0">
              <a:lnSpc>
                <a:spcPct val="115000"/>
              </a:lnSpc>
              <a:spcBef>
                <a:spcPts val="1600"/>
              </a:spcBef>
              <a:spcAft>
                <a:spcPts val="160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9pPr>
          </a:lstStyle>
          <a:p>
            <a:pPr marL="152400" indent="0">
              <a:buNone/>
            </a:pPr>
            <a:r>
              <a:rPr lang="es-ES" sz="1800" b="1" dirty="0">
                <a:solidFill>
                  <a:schemeClr val="accent6">
                    <a:lumMod val="60000"/>
                    <a:lumOff val="40000"/>
                  </a:schemeClr>
                </a:solidFill>
              </a:rPr>
              <a:t>¿Qué es un diccionario?</a:t>
            </a:r>
          </a:p>
        </p:txBody>
      </p:sp>
      <p:pic>
        <p:nvPicPr>
          <p:cNvPr id="3074" name="Picture 2" descr="Declaración y manipulacion de diccionarios en Python - Facialix">
            <a:extLst>
              <a:ext uri="{FF2B5EF4-FFF2-40B4-BE49-F238E27FC236}">
                <a16:creationId xmlns:a16="http://schemas.microsoft.com/office/drawing/2014/main" id="{0B513B5E-306D-377A-4BBF-F0385DB1F0D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6272" b="11249"/>
          <a:stretch/>
        </p:blipFill>
        <p:spPr bwMode="auto">
          <a:xfrm>
            <a:off x="882872" y="1674410"/>
            <a:ext cx="7378255" cy="30080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82503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sp>
        <p:nvSpPr>
          <p:cNvPr id="646" name="Google Shape;646;p33"/>
          <p:cNvSpPr txBox="1">
            <a:spLocks noGrp="1"/>
          </p:cNvSpPr>
          <p:nvPr>
            <p:ph type="title"/>
          </p:nvPr>
        </p:nvSpPr>
        <p:spPr>
          <a:xfrm>
            <a:off x="2015354" y="615012"/>
            <a:ext cx="4522305" cy="58347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GET</a:t>
            </a:r>
            <a:endParaRPr dirty="0"/>
          </a:p>
        </p:txBody>
      </p:sp>
      <p:cxnSp>
        <p:nvCxnSpPr>
          <p:cNvPr id="8" name="Google Shape;137;p27"/>
          <p:cNvCxnSpPr/>
          <p:nvPr/>
        </p:nvCxnSpPr>
        <p:spPr>
          <a:xfrm>
            <a:off x="2015354" y="567891"/>
            <a:ext cx="0" cy="630600"/>
          </a:xfrm>
          <a:prstGeom prst="straightConnector1">
            <a:avLst/>
          </a:prstGeom>
          <a:noFill/>
          <a:ln w="19050" cap="flat" cmpd="sng">
            <a:solidFill>
              <a:srgbClr val="F3F3F3"/>
            </a:solidFill>
            <a:prstDash val="solid"/>
            <a:round/>
            <a:headEnd type="oval" w="med" len="med"/>
            <a:tailEnd type="oval" w="med" len="med"/>
          </a:ln>
        </p:spPr>
      </p:cxnSp>
      <p:sp>
        <p:nvSpPr>
          <p:cNvPr id="9" name="Google Shape;136;p27"/>
          <p:cNvSpPr txBox="1">
            <a:spLocks/>
          </p:cNvSpPr>
          <p:nvPr/>
        </p:nvSpPr>
        <p:spPr>
          <a:xfrm>
            <a:off x="0" y="4922784"/>
            <a:ext cx="3352799" cy="220716"/>
          </a:xfrm>
          <a:prstGeom prst="rect">
            <a:avLst/>
          </a:prstGeom>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dirty="0">
                <a:ln>
                  <a:noFill/>
                </a:ln>
                <a:solidFill>
                  <a:srgbClr val="000000"/>
                </a:solidFill>
                <a:effectLst/>
                <a:uLnTx/>
                <a:uFillTx/>
                <a:latin typeface="Arial"/>
                <a:ea typeface="Arial"/>
                <a:cs typeface="Arial"/>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Arial"/>
                <a:cs typeface="Arial"/>
                <a:sym typeface="Arial"/>
              </a:rPr>
              <a:t>Facilitador: </a:t>
            </a:r>
            <a:r>
              <a:rPr kumimoji="0" lang="es-ES" sz="1400" b="0" i="0" u="none" strike="noStrike" kern="0" cap="none" spc="0" normalizeH="0" baseline="0" noProof="0" dirty="0" err="1">
                <a:ln>
                  <a:noFill/>
                </a:ln>
                <a:solidFill>
                  <a:schemeClr val="bg1">
                    <a:lumMod val="60000"/>
                    <a:lumOff val="40000"/>
                  </a:schemeClr>
                </a:solidFill>
                <a:effectLst/>
                <a:uLnTx/>
                <a:uFillTx/>
                <a:latin typeface="Fira Sans Condensed Light" charset="0"/>
                <a:ea typeface="Arial"/>
                <a:cs typeface="Arial"/>
                <a:sym typeface="Arial"/>
              </a:rPr>
              <a:t>PhD</a:t>
            </a: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Arial"/>
                <a:cs typeface="Arial"/>
                <a:sym typeface="Arial"/>
              </a:rPr>
              <a:t> Alfredo García Suárez</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br>
              <a:rPr kumimoji="0" lang="es-ES" sz="1400" b="0" i="0" u="none" strike="noStrike" kern="0" cap="none" spc="0" normalizeH="0" baseline="0" noProof="0" dirty="0">
                <a:ln>
                  <a:noFill/>
                </a:ln>
                <a:solidFill>
                  <a:srgbClr val="000000"/>
                </a:solidFill>
                <a:effectLst/>
                <a:uLnTx/>
                <a:uFillTx/>
                <a:latin typeface="Arial"/>
                <a:ea typeface="Arial"/>
                <a:cs typeface="Arial"/>
                <a:sym typeface="Arial"/>
              </a:rPr>
            </a:br>
            <a:endParaRPr kumimoji="0" lang="es-ES"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pic>
        <p:nvPicPr>
          <p:cNvPr id="2" name="Picture 2" descr="Virtual Horizon BUAP">
            <a:extLst>
              <a:ext uri="{FF2B5EF4-FFF2-40B4-BE49-F238E27FC236}">
                <a16:creationId xmlns:a16="http://schemas.microsoft.com/office/drawing/2014/main" id="{E4742490-BBE5-9AC8-65BF-B0678E0E4C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3913" y="102446"/>
            <a:ext cx="1931133" cy="97714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a:extLst>
              <a:ext uri="{FF2B5EF4-FFF2-40B4-BE49-F238E27FC236}">
                <a16:creationId xmlns:a16="http://schemas.microsoft.com/office/drawing/2014/main" id="{5BBDE05F-97EF-912B-2DA3-B82DBC62C4E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1206" y="209702"/>
            <a:ext cx="1394098" cy="1394098"/>
          </a:xfrm>
          <a:prstGeom prst="rect">
            <a:avLst/>
          </a:prstGeom>
          <a:noFill/>
          <a:extLst>
            <a:ext uri="{909E8E84-426E-40DD-AFC4-6F175D3DCCD1}">
              <a14:hiddenFill xmlns:a14="http://schemas.microsoft.com/office/drawing/2010/main">
                <a:solidFill>
                  <a:srgbClr val="FFFFFF"/>
                </a:solidFill>
              </a14:hiddenFill>
            </a:ext>
          </a:extLst>
        </p:spPr>
      </p:pic>
      <p:sp>
        <p:nvSpPr>
          <p:cNvPr id="3" name="Google Shape;1762;p45">
            <a:extLst>
              <a:ext uri="{FF2B5EF4-FFF2-40B4-BE49-F238E27FC236}">
                <a16:creationId xmlns:a16="http://schemas.microsoft.com/office/drawing/2014/main" id="{601FF45C-725D-C894-1F56-3BB4DE9D87B8}"/>
              </a:ext>
            </a:extLst>
          </p:cNvPr>
          <p:cNvSpPr txBox="1">
            <a:spLocks/>
          </p:cNvSpPr>
          <p:nvPr/>
        </p:nvSpPr>
        <p:spPr>
          <a:xfrm>
            <a:off x="1676399" y="938048"/>
            <a:ext cx="6189180" cy="756428"/>
          </a:xfrm>
          <a:prstGeom prst="rect">
            <a:avLst/>
          </a:prstGeom>
          <a:noFill/>
          <a:ln>
            <a:noFill/>
          </a:ln>
        </p:spPr>
        <p:txBody>
          <a:bodyPr spcFirstLastPara="1" wrap="square" lIns="91425" tIns="274300" rIns="91425" bIns="91425" anchor="ctr"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1pPr>
            <a:lvl2pPr marL="914400" marR="0" lvl="1"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2pPr>
            <a:lvl3pPr marL="1371600" marR="0" lvl="2"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3pPr>
            <a:lvl4pPr marL="1828800" marR="0" lvl="3"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4pPr>
            <a:lvl5pPr marL="2286000" marR="0" lvl="4"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5pPr>
            <a:lvl6pPr marL="2743200" marR="0" lvl="5"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6pPr>
            <a:lvl7pPr marL="3200400" marR="0" lvl="6"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7pPr>
            <a:lvl8pPr marL="3657600" marR="0" lvl="7"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8pPr>
            <a:lvl9pPr marL="4114800" marR="0" lvl="8" indent="-304800" algn="l" rtl="0">
              <a:lnSpc>
                <a:spcPct val="115000"/>
              </a:lnSpc>
              <a:spcBef>
                <a:spcPts val="1600"/>
              </a:spcBef>
              <a:spcAft>
                <a:spcPts val="160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9pPr>
          </a:lstStyle>
          <a:p>
            <a:pPr marL="152400" indent="0">
              <a:buNone/>
            </a:pPr>
            <a:r>
              <a:rPr lang="es-ES" sz="1800" b="1" dirty="0">
                <a:solidFill>
                  <a:schemeClr val="accent6">
                    <a:lumMod val="60000"/>
                    <a:lumOff val="40000"/>
                  </a:schemeClr>
                </a:solidFill>
              </a:rPr>
              <a:t>¿Qué es un diccionario?</a:t>
            </a:r>
          </a:p>
        </p:txBody>
      </p:sp>
      <p:pic>
        <p:nvPicPr>
          <p:cNvPr id="4098" name="Picture 2" descr="Diccionarios en python – Luis E Brito Rodríguez">
            <a:extLst>
              <a:ext uri="{FF2B5EF4-FFF2-40B4-BE49-F238E27FC236}">
                <a16:creationId xmlns:a16="http://schemas.microsoft.com/office/drawing/2014/main" id="{A25142B9-9261-9A12-0AC7-209EA2F6FE6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3872" y="1694476"/>
            <a:ext cx="8088922" cy="30221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83400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30"/>
          <p:cNvSpPr txBox="1">
            <a:spLocks noGrp="1"/>
          </p:cNvSpPr>
          <p:nvPr>
            <p:ph type="title"/>
          </p:nvPr>
        </p:nvSpPr>
        <p:spPr>
          <a:xfrm>
            <a:off x="522825" y="971850"/>
            <a:ext cx="3787800" cy="3199800"/>
          </a:xfrm>
          <a:prstGeom prst="rect">
            <a:avLst/>
          </a:prstGeom>
        </p:spPr>
        <p:txBody>
          <a:bodyPr spcFirstLastPara="1" wrap="square" lIns="91425" tIns="91425" rIns="91425" bIns="91425" anchor="ctr" anchorCtr="0">
            <a:noAutofit/>
          </a:bodyPr>
          <a:lstStyle/>
          <a:p>
            <a:pPr lvl="0"/>
            <a:r>
              <a:rPr lang="en" sz="4000" dirty="0"/>
              <a:t>BACKEND</a:t>
            </a:r>
            <a:endParaRPr sz="4000" dirty="0"/>
          </a:p>
        </p:txBody>
      </p:sp>
      <p:sp>
        <p:nvSpPr>
          <p:cNvPr id="175" name="Google Shape;175;p30"/>
          <p:cNvSpPr txBox="1">
            <a:spLocks noGrp="1"/>
          </p:cNvSpPr>
          <p:nvPr>
            <p:ph type="subTitle" idx="1"/>
          </p:nvPr>
        </p:nvSpPr>
        <p:spPr>
          <a:xfrm>
            <a:off x="4917750" y="3290550"/>
            <a:ext cx="3175216" cy="881100"/>
          </a:xfrm>
          <a:prstGeom prst="rect">
            <a:avLst/>
          </a:prstGeom>
        </p:spPr>
        <p:txBody>
          <a:bodyPr spcFirstLastPara="1" wrap="square" lIns="91425" tIns="91425" rIns="91425" bIns="91425" anchor="t" anchorCtr="0">
            <a:noAutofit/>
          </a:bodyPr>
          <a:lstStyle/>
          <a:p>
            <a:pPr marL="146050" lvl="0" indent="0">
              <a:buSzPts val="1300"/>
            </a:pPr>
            <a:r>
              <a:rPr lang="es-ES" dirty="0"/>
              <a:t> - Peticiones a servidor</a:t>
            </a:r>
          </a:p>
          <a:p>
            <a:pPr marL="146050" lvl="0" indent="0">
              <a:buSzPts val="1300"/>
            </a:pPr>
            <a:r>
              <a:rPr lang="es-ES" dirty="0"/>
              <a:t> - código de respuesta</a:t>
            </a:r>
          </a:p>
          <a:p>
            <a:pPr marL="146050" lvl="0" indent="0">
              <a:buSzPts val="1300"/>
            </a:pPr>
            <a:r>
              <a:rPr lang="es-ES" dirty="0"/>
              <a:t> - Api</a:t>
            </a:r>
            <a:endParaRPr dirty="0"/>
          </a:p>
        </p:txBody>
      </p:sp>
      <p:sp>
        <p:nvSpPr>
          <p:cNvPr id="176" name="Google Shape;176;p30"/>
          <p:cNvSpPr txBox="1">
            <a:spLocks noGrp="1"/>
          </p:cNvSpPr>
          <p:nvPr>
            <p:ph type="title" idx="2"/>
          </p:nvPr>
        </p:nvSpPr>
        <p:spPr>
          <a:xfrm>
            <a:off x="4849170" y="1001125"/>
            <a:ext cx="2026800" cy="181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02</a:t>
            </a:r>
            <a:endParaRPr dirty="0"/>
          </a:p>
        </p:txBody>
      </p:sp>
      <p:cxnSp>
        <p:nvCxnSpPr>
          <p:cNvPr id="177" name="Google Shape;177;p30"/>
          <p:cNvCxnSpPr/>
          <p:nvPr/>
        </p:nvCxnSpPr>
        <p:spPr>
          <a:xfrm rot="10800000" flipH="1">
            <a:off x="5001175" y="3111650"/>
            <a:ext cx="3425700" cy="2100"/>
          </a:xfrm>
          <a:prstGeom prst="straightConnector1">
            <a:avLst/>
          </a:prstGeom>
          <a:noFill/>
          <a:ln w="19050" cap="flat" cmpd="sng">
            <a:solidFill>
              <a:srgbClr val="F3F3F3"/>
            </a:solidFill>
            <a:prstDash val="solid"/>
            <a:round/>
            <a:headEnd type="oval" w="med" len="med"/>
            <a:tailEnd type="oval" w="med" len="med"/>
          </a:ln>
        </p:spPr>
      </p:cxnSp>
      <p:sp>
        <p:nvSpPr>
          <p:cNvPr id="7" name="Google Shape;136;p27"/>
          <p:cNvSpPr txBox="1">
            <a:spLocks/>
          </p:cNvSpPr>
          <p:nvPr/>
        </p:nvSpPr>
        <p:spPr>
          <a:xfrm>
            <a:off x="0" y="4922784"/>
            <a:ext cx="3352799" cy="220716"/>
          </a:xfrm>
          <a:prstGeom prst="rect">
            <a:avLst/>
          </a:prstGeom>
          <a:noFill/>
          <a:ln>
            <a:noFill/>
          </a:ln>
        </p:spPr>
        <p:txBody>
          <a:bodyPr spcFirstLastPara="1" wrap="square" lIns="91425" tIns="91425" rIns="91425" bIns="91425" anchor="ctr" anchorCtr="0">
            <a:noAutofit/>
          </a:bodyPr>
          <a:lstStyle/>
          <a:p>
            <a:pPr marL="457200" marR="0" lvl="0" indent="-304800" algn="l" defTabSz="914400" rtl="0" eaLnBrk="1" fontAlgn="auto" latinLnBrk="0" hangingPunct="1">
              <a:lnSpc>
                <a:spcPct val="100000"/>
              </a:lnSpc>
              <a:spcBef>
                <a:spcPts val="0"/>
              </a:spcBef>
              <a:spcAft>
                <a:spcPts val="0"/>
              </a:spcAft>
              <a:buClr>
                <a:srgbClr val="F3F3F3"/>
              </a:buClr>
              <a:buSzPts val="2100"/>
              <a:buFont typeface="Fira Sans Condensed Light"/>
              <a:buNone/>
              <a:tabLst/>
              <a:defRPr/>
            </a:pPr>
            <a:r>
              <a:rPr kumimoji="0" lang="es-ES" sz="1400" b="0" i="0" u="none" strike="noStrike" kern="0" cap="none" spc="0" normalizeH="0" baseline="0" noProof="0">
                <a:ln>
                  <a:noFill/>
                </a:ln>
                <a:solidFill>
                  <a:srgbClr val="F3F3F3"/>
                </a:solidFill>
                <a:effectLst/>
                <a:uLnTx/>
                <a:uFillTx/>
                <a:latin typeface="Fira Sans Condensed Light"/>
                <a:ea typeface="Fira Sans Condensed Light"/>
                <a:cs typeface="Fira Sans Condensed Light"/>
                <a:sym typeface="Fira Sans Condensed Light"/>
              </a:rPr>
              <a:t>   </a:t>
            </a:r>
          </a:p>
          <a:p>
            <a:pPr marL="457200" marR="0" lvl="0" indent="-304800" algn="l" defTabSz="914400" rtl="0" eaLnBrk="1" fontAlgn="auto" latinLnBrk="0" hangingPunct="1">
              <a:lnSpc>
                <a:spcPct val="100000"/>
              </a:lnSpc>
              <a:spcBef>
                <a:spcPts val="0"/>
              </a:spcBef>
              <a:spcAft>
                <a:spcPts val="0"/>
              </a:spcAft>
              <a:buClr>
                <a:srgbClr val="F3F3F3"/>
              </a:buClr>
              <a:buSzPts val="2100"/>
              <a:buFont typeface="Fira Sans Condensed Light"/>
              <a:buNone/>
              <a:tabLst/>
              <a:defRPr/>
            </a:pPr>
            <a:r>
              <a:rPr kumimoji="0" lang="es-ES" sz="1400" b="0" i="0" u="none" strike="noStrike" kern="0" cap="none" spc="0" normalizeH="0" baseline="0" noProof="0">
                <a:ln>
                  <a:noFill/>
                </a:ln>
                <a:solidFill>
                  <a:schemeClr val="bg1">
                    <a:lumMod val="60000"/>
                    <a:lumOff val="40000"/>
                  </a:schemeClr>
                </a:solidFill>
                <a:effectLst/>
                <a:uLnTx/>
                <a:uFillTx/>
                <a:latin typeface="Fira Sans Condensed Light" charset="0"/>
                <a:ea typeface="Fira Sans Condensed Light"/>
                <a:cs typeface="Fira Sans Condensed Light"/>
                <a:sym typeface="Fira Sans Condensed Light"/>
              </a:rPr>
              <a:t>Facilitador: PhD Alfredo García Suárez</a:t>
            </a:r>
          </a:p>
          <a:p>
            <a:pPr marL="457200" marR="0" lvl="0" indent="-304800" algn="l" defTabSz="914400" rtl="0" eaLnBrk="1" fontAlgn="auto" latinLnBrk="0" hangingPunct="1">
              <a:lnSpc>
                <a:spcPct val="100000"/>
              </a:lnSpc>
              <a:spcBef>
                <a:spcPts val="0"/>
              </a:spcBef>
              <a:spcAft>
                <a:spcPts val="0"/>
              </a:spcAft>
              <a:buClr>
                <a:srgbClr val="F3F3F3"/>
              </a:buClr>
              <a:buSzPts val="2100"/>
              <a:buFont typeface="Fira Sans Condensed Light"/>
              <a:buNone/>
              <a:tabLst/>
              <a:defRPr/>
            </a:pPr>
            <a:br>
              <a:rPr kumimoji="0" lang="es-ES" sz="1400" b="0" i="0" u="none" strike="noStrike" kern="0" cap="none" spc="0" normalizeH="0" baseline="0" noProof="0">
                <a:ln>
                  <a:noFill/>
                </a:ln>
                <a:solidFill>
                  <a:srgbClr val="F3F3F3"/>
                </a:solidFill>
                <a:effectLst/>
                <a:uLnTx/>
                <a:uFillTx/>
                <a:latin typeface="Fira Sans Condensed Light"/>
                <a:ea typeface="Fira Sans Condensed Light"/>
                <a:cs typeface="Fira Sans Condensed Light"/>
                <a:sym typeface="Fira Sans Condensed Light"/>
              </a:rPr>
            </a:br>
            <a:endParaRPr kumimoji="0" lang="es-ES" sz="14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endParaRPr>
          </a:p>
        </p:txBody>
      </p:sp>
      <p:pic>
        <p:nvPicPr>
          <p:cNvPr id="2" name="Picture 2" descr="Virtual Horizon BUAP">
            <a:extLst>
              <a:ext uri="{FF2B5EF4-FFF2-40B4-BE49-F238E27FC236}">
                <a16:creationId xmlns:a16="http://schemas.microsoft.com/office/drawing/2014/main" id="{7489796B-5FA5-6D9A-2D48-0393C0B1BF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3913" y="102446"/>
            <a:ext cx="1931133" cy="9771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85369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sp>
        <p:nvSpPr>
          <p:cNvPr id="646" name="Google Shape;646;p33"/>
          <p:cNvSpPr txBox="1">
            <a:spLocks noGrp="1"/>
          </p:cNvSpPr>
          <p:nvPr>
            <p:ph type="title"/>
          </p:nvPr>
        </p:nvSpPr>
        <p:spPr>
          <a:xfrm>
            <a:off x="2015354" y="615012"/>
            <a:ext cx="4522305" cy="58347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Peticiones a servidor</a:t>
            </a:r>
            <a:endParaRPr dirty="0"/>
          </a:p>
        </p:txBody>
      </p:sp>
      <p:cxnSp>
        <p:nvCxnSpPr>
          <p:cNvPr id="8" name="Google Shape;137;p27"/>
          <p:cNvCxnSpPr/>
          <p:nvPr/>
        </p:nvCxnSpPr>
        <p:spPr>
          <a:xfrm>
            <a:off x="2015354" y="567891"/>
            <a:ext cx="0" cy="630600"/>
          </a:xfrm>
          <a:prstGeom prst="straightConnector1">
            <a:avLst/>
          </a:prstGeom>
          <a:noFill/>
          <a:ln w="19050" cap="flat" cmpd="sng">
            <a:solidFill>
              <a:srgbClr val="F3F3F3"/>
            </a:solidFill>
            <a:prstDash val="solid"/>
            <a:round/>
            <a:headEnd type="oval" w="med" len="med"/>
            <a:tailEnd type="oval" w="med" len="med"/>
          </a:ln>
        </p:spPr>
      </p:cxnSp>
      <p:sp>
        <p:nvSpPr>
          <p:cNvPr id="9" name="Google Shape;136;p27"/>
          <p:cNvSpPr txBox="1">
            <a:spLocks/>
          </p:cNvSpPr>
          <p:nvPr/>
        </p:nvSpPr>
        <p:spPr>
          <a:xfrm>
            <a:off x="0" y="4922784"/>
            <a:ext cx="3352799" cy="220716"/>
          </a:xfrm>
          <a:prstGeom prst="rect">
            <a:avLst/>
          </a:prstGeom>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dirty="0">
                <a:ln>
                  <a:noFill/>
                </a:ln>
                <a:solidFill>
                  <a:srgbClr val="000000"/>
                </a:solidFill>
                <a:effectLst/>
                <a:uLnTx/>
                <a:uFillTx/>
                <a:latin typeface="Arial"/>
                <a:ea typeface="Arial"/>
                <a:cs typeface="Arial"/>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Arial"/>
                <a:cs typeface="Arial"/>
                <a:sym typeface="Arial"/>
              </a:rPr>
              <a:t>Facilitador: </a:t>
            </a:r>
            <a:r>
              <a:rPr kumimoji="0" lang="es-ES" sz="1400" b="0" i="0" u="none" strike="noStrike" kern="0" cap="none" spc="0" normalizeH="0" baseline="0" noProof="0" dirty="0" err="1">
                <a:ln>
                  <a:noFill/>
                </a:ln>
                <a:solidFill>
                  <a:schemeClr val="bg1">
                    <a:lumMod val="60000"/>
                    <a:lumOff val="40000"/>
                  </a:schemeClr>
                </a:solidFill>
                <a:effectLst/>
                <a:uLnTx/>
                <a:uFillTx/>
                <a:latin typeface="Fira Sans Condensed Light" charset="0"/>
                <a:ea typeface="Arial"/>
                <a:cs typeface="Arial"/>
                <a:sym typeface="Arial"/>
              </a:rPr>
              <a:t>PhD</a:t>
            </a: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Arial"/>
                <a:cs typeface="Arial"/>
                <a:sym typeface="Arial"/>
              </a:rPr>
              <a:t> Alfredo García Suárez</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br>
              <a:rPr kumimoji="0" lang="es-ES" sz="1400" b="0" i="0" u="none" strike="noStrike" kern="0" cap="none" spc="0" normalizeH="0" baseline="0" noProof="0" dirty="0">
                <a:ln>
                  <a:noFill/>
                </a:ln>
                <a:solidFill>
                  <a:srgbClr val="000000"/>
                </a:solidFill>
                <a:effectLst/>
                <a:uLnTx/>
                <a:uFillTx/>
                <a:latin typeface="Arial"/>
                <a:ea typeface="Arial"/>
                <a:cs typeface="Arial"/>
                <a:sym typeface="Arial"/>
              </a:rPr>
            </a:br>
            <a:endParaRPr kumimoji="0" lang="es-ES"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pic>
        <p:nvPicPr>
          <p:cNvPr id="2" name="Picture 2" descr="Virtual Horizon BUAP">
            <a:extLst>
              <a:ext uri="{FF2B5EF4-FFF2-40B4-BE49-F238E27FC236}">
                <a16:creationId xmlns:a16="http://schemas.microsoft.com/office/drawing/2014/main" id="{E4742490-BBE5-9AC8-65BF-B0678E0E4C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3913" y="102446"/>
            <a:ext cx="1931133" cy="97714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a:extLst>
              <a:ext uri="{FF2B5EF4-FFF2-40B4-BE49-F238E27FC236}">
                <a16:creationId xmlns:a16="http://schemas.microsoft.com/office/drawing/2014/main" id="{5BBDE05F-97EF-912B-2DA3-B82DBC62C4E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1206" y="209702"/>
            <a:ext cx="1394098" cy="1394098"/>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n 5">
            <a:extLst>
              <a:ext uri="{FF2B5EF4-FFF2-40B4-BE49-F238E27FC236}">
                <a16:creationId xmlns:a16="http://schemas.microsoft.com/office/drawing/2014/main" id="{962CE46A-677D-CE74-DE4A-C3711FA8DC26}"/>
              </a:ext>
            </a:extLst>
          </p:cNvPr>
          <p:cNvPicPr>
            <a:picLocks noChangeAspect="1"/>
          </p:cNvPicPr>
          <p:nvPr/>
        </p:nvPicPr>
        <p:blipFill rotWithShape="1">
          <a:blip r:embed="rId5"/>
          <a:srcRect l="23681" t="20975" r="32564" b="51661"/>
          <a:stretch/>
        </p:blipFill>
        <p:spPr>
          <a:xfrm>
            <a:off x="664822" y="1769822"/>
            <a:ext cx="7814356" cy="2747653"/>
          </a:xfrm>
          <a:prstGeom prst="rect">
            <a:avLst/>
          </a:prstGeom>
        </p:spPr>
      </p:pic>
    </p:spTree>
    <p:extLst>
      <p:ext uri="{BB962C8B-B14F-4D97-AF65-F5344CB8AC3E}">
        <p14:creationId xmlns:p14="http://schemas.microsoft.com/office/powerpoint/2010/main" val="27288297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sp>
        <p:nvSpPr>
          <p:cNvPr id="646" name="Google Shape;646;p33"/>
          <p:cNvSpPr txBox="1">
            <a:spLocks noGrp="1"/>
          </p:cNvSpPr>
          <p:nvPr>
            <p:ph type="title"/>
          </p:nvPr>
        </p:nvSpPr>
        <p:spPr>
          <a:xfrm>
            <a:off x="2015354" y="615012"/>
            <a:ext cx="4522305" cy="58347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Peticiones a servidor</a:t>
            </a:r>
            <a:endParaRPr dirty="0"/>
          </a:p>
        </p:txBody>
      </p:sp>
      <p:cxnSp>
        <p:nvCxnSpPr>
          <p:cNvPr id="8" name="Google Shape;137;p27"/>
          <p:cNvCxnSpPr/>
          <p:nvPr/>
        </p:nvCxnSpPr>
        <p:spPr>
          <a:xfrm>
            <a:off x="2015354" y="567891"/>
            <a:ext cx="0" cy="630600"/>
          </a:xfrm>
          <a:prstGeom prst="straightConnector1">
            <a:avLst/>
          </a:prstGeom>
          <a:noFill/>
          <a:ln w="19050" cap="flat" cmpd="sng">
            <a:solidFill>
              <a:srgbClr val="F3F3F3"/>
            </a:solidFill>
            <a:prstDash val="solid"/>
            <a:round/>
            <a:headEnd type="oval" w="med" len="med"/>
            <a:tailEnd type="oval" w="med" len="med"/>
          </a:ln>
        </p:spPr>
      </p:cxnSp>
      <p:sp>
        <p:nvSpPr>
          <p:cNvPr id="9" name="Google Shape;136;p27"/>
          <p:cNvSpPr txBox="1">
            <a:spLocks/>
          </p:cNvSpPr>
          <p:nvPr/>
        </p:nvSpPr>
        <p:spPr>
          <a:xfrm>
            <a:off x="0" y="4922784"/>
            <a:ext cx="3352799" cy="220716"/>
          </a:xfrm>
          <a:prstGeom prst="rect">
            <a:avLst/>
          </a:prstGeom>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dirty="0">
                <a:ln>
                  <a:noFill/>
                </a:ln>
                <a:solidFill>
                  <a:srgbClr val="000000"/>
                </a:solidFill>
                <a:effectLst/>
                <a:uLnTx/>
                <a:uFillTx/>
                <a:latin typeface="Arial"/>
                <a:ea typeface="Arial"/>
                <a:cs typeface="Arial"/>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Arial"/>
                <a:cs typeface="Arial"/>
                <a:sym typeface="Arial"/>
              </a:rPr>
              <a:t>Facilitador: </a:t>
            </a:r>
            <a:r>
              <a:rPr kumimoji="0" lang="es-ES" sz="1400" b="0" i="0" u="none" strike="noStrike" kern="0" cap="none" spc="0" normalizeH="0" baseline="0" noProof="0" dirty="0" err="1">
                <a:ln>
                  <a:noFill/>
                </a:ln>
                <a:solidFill>
                  <a:schemeClr val="bg1">
                    <a:lumMod val="60000"/>
                    <a:lumOff val="40000"/>
                  </a:schemeClr>
                </a:solidFill>
                <a:effectLst/>
                <a:uLnTx/>
                <a:uFillTx/>
                <a:latin typeface="Fira Sans Condensed Light" charset="0"/>
                <a:ea typeface="Arial"/>
                <a:cs typeface="Arial"/>
                <a:sym typeface="Arial"/>
              </a:rPr>
              <a:t>PhD</a:t>
            </a: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Arial"/>
                <a:cs typeface="Arial"/>
                <a:sym typeface="Arial"/>
              </a:rPr>
              <a:t> Alfredo García Suárez</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br>
              <a:rPr kumimoji="0" lang="es-ES" sz="1400" b="0" i="0" u="none" strike="noStrike" kern="0" cap="none" spc="0" normalizeH="0" baseline="0" noProof="0" dirty="0">
                <a:ln>
                  <a:noFill/>
                </a:ln>
                <a:solidFill>
                  <a:srgbClr val="000000"/>
                </a:solidFill>
                <a:effectLst/>
                <a:uLnTx/>
                <a:uFillTx/>
                <a:latin typeface="Arial"/>
                <a:ea typeface="Arial"/>
                <a:cs typeface="Arial"/>
                <a:sym typeface="Arial"/>
              </a:rPr>
            </a:br>
            <a:endParaRPr kumimoji="0" lang="es-ES"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pic>
        <p:nvPicPr>
          <p:cNvPr id="2" name="Picture 2" descr="Virtual Horizon BUAP">
            <a:extLst>
              <a:ext uri="{FF2B5EF4-FFF2-40B4-BE49-F238E27FC236}">
                <a16:creationId xmlns:a16="http://schemas.microsoft.com/office/drawing/2014/main" id="{E4742490-BBE5-9AC8-65BF-B0678E0E4C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3913" y="102446"/>
            <a:ext cx="1931133" cy="97714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a:extLst>
              <a:ext uri="{FF2B5EF4-FFF2-40B4-BE49-F238E27FC236}">
                <a16:creationId xmlns:a16="http://schemas.microsoft.com/office/drawing/2014/main" id="{5BBDE05F-97EF-912B-2DA3-B82DBC62C4E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1206" y="209702"/>
            <a:ext cx="1394098" cy="1394098"/>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n 4">
            <a:extLst>
              <a:ext uri="{FF2B5EF4-FFF2-40B4-BE49-F238E27FC236}">
                <a16:creationId xmlns:a16="http://schemas.microsoft.com/office/drawing/2014/main" id="{2FD7D501-AA5B-661B-87D8-00E0A9787B84}"/>
              </a:ext>
            </a:extLst>
          </p:cNvPr>
          <p:cNvPicPr>
            <a:picLocks noChangeAspect="1"/>
          </p:cNvPicPr>
          <p:nvPr/>
        </p:nvPicPr>
        <p:blipFill rotWithShape="1">
          <a:blip r:embed="rId5"/>
          <a:srcRect t="4055" r="53462" b="56014"/>
          <a:stretch/>
        </p:blipFill>
        <p:spPr>
          <a:xfrm>
            <a:off x="1865304" y="1631642"/>
            <a:ext cx="5793448" cy="2794774"/>
          </a:xfrm>
          <a:prstGeom prst="rect">
            <a:avLst/>
          </a:prstGeom>
        </p:spPr>
      </p:pic>
    </p:spTree>
    <p:extLst>
      <p:ext uri="{BB962C8B-B14F-4D97-AF65-F5344CB8AC3E}">
        <p14:creationId xmlns:p14="http://schemas.microsoft.com/office/powerpoint/2010/main" val="260055850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sp>
        <p:nvSpPr>
          <p:cNvPr id="646" name="Google Shape;646;p33"/>
          <p:cNvSpPr txBox="1">
            <a:spLocks noGrp="1"/>
          </p:cNvSpPr>
          <p:nvPr>
            <p:ph type="title"/>
          </p:nvPr>
        </p:nvSpPr>
        <p:spPr>
          <a:xfrm>
            <a:off x="2015354" y="615012"/>
            <a:ext cx="4522305" cy="58347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Peticiones a servidor</a:t>
            </a:r>
            <a:endParaRPr dirty="0"/>
          </a:p>
        </p:txBody>
      </p:sp>
      <p:cxnSp>
        <p:nvCxnSpPr>
          <p:cNvPr id="8" name="Google Shape;137;p27"/>
          <p:cNvCxnSpPr/>
          <p:nvPr/>
        </p:nvCxnSpPr>
        <p:spPr>
          <a:xfrm>
            <a:off x="2015354" y="567891"/>
            <a:ext cx="0" cy="630600"/>
          </a:xfrm>
          <a:prstGeom prst="straightConnector1">
            <a:avLst/>
          </a:prstGeom>
          <a:noFill/>
          <a:ln w="19050" cap="flat" cmpd="sng">
            <a:solidFill>
              <a:srgbClr val="F3F3F3"/>
            </a:solidFill>
            <a:prstDash val="solid"/>
            <a:round/>
            <a:headEnd type="oval" w="med" len="med"/>
            <a:tailEnd type="oval" w="med" len="med"/>
          </a:ln>
        </p:spPr>
      </p:cxnSp>
      <p:sp>
        <p:nvSpPr>
          <p:cNvPr id="9" name="Google Shape;136;p27"/>
          <p:cNvSpPr txBox="1">
            <a:spLocks/>
          </p:cNvSpPr>
          <p:nvPr/>
        </p:nvSpPr>
        <p:spPr>
          <a:xfrm>
            <a:off x="0" y="4922784"/>
            <a:ext cx="3352799" cy="220716"/>
          </a:xfrm>
          <a:prstGeom prst="rect">
            <a:avLst/>
          </a:prstGeom>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dirty="0">
                <a:ln>
                  <a:noFill/>
                </a:ln>
                <a:solidFill>
                  <a:srgbClr val="000000"/>
                </a:solidFill>
                <a:effectLst/>
                <a:uLnTx/>
                <a:uFillTx/>
                <a:latin typeface="Arial"/>
                <a:ea typeface="Arial"/>
                <a:cs typeface="Arial"/>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Arial"/>
                <a:cs typeface="Arial"/>
                <a:sym typeface="Arial"/>
              </a:rPr>
              <a:t>Facilitador: </a:t>
            </a:r>
            <a:r>
              <a:rPr kumimoji="0" lang="es-ES" sz="1400" b="0" i="0" u="none" strike="noStrike" kern="0" cap="none" spc="0" normalizeH="0" baseline="0" noProof="0" dirty="0" err="1">
                <a:ln>
                  <a:noFill/>
                </a:ln>
                <a:solidFill>
                  <a:schemeClr val="bg1">
                    <a:lumMod val="60000"/>
                    <a:lumOff val="40000"/>
                  </a:schemeClr>
                </a:solidFill>
                <a:effectLst/>
                <a:uLnTx/>
                <a:uFillTx/>
                <a:latin typeface="Fira Sans Condensed Light" charset="0"/>
                <a:ea typeface="Arial"/>
                <a:cs typeface="Arial"/>
                <a:sym typeface="Arial"/>
              </a:rPr>
              <a:t>PhD</a:t>
            </a: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Arial"/>
                <a:cs typeface="Arial"/>
                <a:sym typeface="Arial"/>
              </a:rPr>
              <a:t> Alfredo García Suárez</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br>
              <a:rPr kumimoji="0" lang="es-ES" sz="1400" b="0" i="0" u="none" strike="noStrike" kern="0" cap="none" spc="0" normalizeH="0" baseline="0" noProof="0" dirty="0">
                <a:ln>
                  <a:noFill/>
                </a:ln>
                <a:solidFill>
                  <a:srgbClr val="000000"/>
                </a:solidFill>
                <a:effectLst/>
                <a:uLnTx/>
                <a:uFillTx/>
                <a:latin typeface="Arial"/>
                <a:ea typeface="Arial"/>
                <a:cs typeface="Arial"/>
                <a:sym typeface="Arial"/>
              </a:rPr>
            </a:br>
            <a:endParaRPr kumimoji="0" lang="es-ES"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pic>
        <p:nvPicPr>
          <p:cNvPr id="2" name="Picture 2" descr="Virtual Horizon BUAP">
            <a:extLst>
              <a:ext uri="{FF2B5EF4-FFF2-40B4-BE49-F238E27FC236}">
                <a16:creationId xmlns:a16="http://schemas.microsoft.com/office/drawing/2014/main" id="{E4742490-BBE5-9AC8-65BF-B0678E0E4C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3913" y="102446"/>
            <a:ext cx="1931133" cy="97714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a:extLst>
              <a:ext uri="{FF2B5EF4-FFF2-40B4-BE49-F238E27FC236}">
                <a16:creationId xmlns:a16="http://schemas.microsoft.com/office/drawing/2014/main" id="{5BBDE05F-97EF-912B-2DA3-B82DBC62C4E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1206" y="209702"/>
            <a:ext cx="1394098" cy="1394098"/>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n 4">
            <a:extLst>
              <a:ext uri="{FF2B5EF4-FFF2-40B4-BE49-F238E27FC236}">
                <a16:creationId xmlns:a16="http://schemas.microsoft.com/office/drawing/2014/main" id="{9E326638-6589-9041-06CC-4F5A06FAC2C2}"/>
              </a:ext>
            </a:extLst>
          </p:cNvPr>
          <p:cNvPicPr>
            <a:picLocks noChangeAspect="1"/>
          </p:cNvPicPr>
          <p:nvPr/>
        </p:nvPicPr>
        <p:blipFill rotWithShape="1">
          <a:blip r:embed="rId5"/>
          <a:srcRect l="24184" t="31172" r="15264" b="46665"/>
          <a:stretch/>
        </p:blipFill>
        <p:spPr>
          <a:xfrm>
            <a:off x="129497" y="2145603"/>
            <a:ext cx="8885549" cy="1828520"/>
          </a:xfrm>
          <a:prstGeom prst="rect">
            <a:avLst/>
          </a:prstGeom>
        </p:spPr>
      </p:pic>
    </p:spTree>
    <p:extLst>
      <p:ext uri="{BB962C8B-B14F-4D97-AF65-F5344CB8AC3E}">
        <p14:creationId xmlns:p14="http://schemas.microsoft.com/office/powerpoint/2010/main" val="28442321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cxnSp>
        <p:nvCxnSpPr>
          <p:cNvPr id="137" name="Google Shape;137;p27"/>
          <p:cNvCxnSpPr>
            <a:cxnSpLocks/>
          </p:cNvCxnSpPr>
          <p:nvPr/>
        </p:nvCxnSpPr>
        <p:spPr>
          <a:xfrm>
            <a:off x="4594711" y="1699846"/>
            <a:ext cx="0" cy="2039816"/>
          </a:xfrm>
          <a:prstGeom prst="straightConnector1">
            <a:avLst/>
          </a:prstGeom>
          <a:noFill/>
          <a:ln w="19050" cap="flat" cmpd="sng">
            <a:solidFill>
              <a:srgbClr val="F3F3F3"/>
            </a:solidFill>
            <a:prstDash val="solid"/>
            <a:round/>
            <a:headEnd type="oval" w="med" len="med"/>
            <a:tailEnd type="oval" w="med" len="med"/>
          </a:ln>
        </p:spPr>
      </p:cxnSp>
      <p:sp>
        <p:nvSpPr>
          <p:cNvPr id="7" name="Google Shape;136;p27"/>
          <p:cNvSpPr txBox="1">
            <a:spLocks noGrp="1"/>
          </p:cNvSpPr>
          <p:nvPr>
            <p:ph type="subTitle" idx="1"/>
          </p:nvPr>
        </p:nvSpPr>
        <p:spPr>
          <a:xfrm>
            <a:off x="4594711" y="1716157"/>
            <a:ext cx="3737113" cy="2274300"/>
          </a:xfrm>
          <a:prstGeom prst="rect">
            <a:avLst/>
          </a:prstGeom>
        </p:spPr>
        <p:txBody>
          <a:bodyPr spcFirstLastPara="1" wrap="square" lIns="91425" tIns="91425" rIns="91425" bIns="91425" anchor="ctr" anchorCtr="0">
            <a:noAutofit/>
          </a:bodyPr>
          <a:lstStyle/>
          <a:p>
            <a:pPr algn="l"/>
            <a:r>
              <a:rPr lang="es-ES" dirty="0"/>
              <a:t>     </a:t>
            </a:r>
          </a:p>
          <a:p>
            <a:pPr algn="l"/>
            <a:r>
              <a:rPr lang="es-ES" dirty="0"/>
              <a:t>     </a:t>
            </a:r>
            <a:r>
              <a:rPr lang="es-ES" b="1" dirty="0"/>
              <a:t>“Los datos se están convirtiendo en la nueva materia prima de los negocios.”   </a:t>
            </a:r>
          </a:p>
          <a:p>
            <a:pPr algn="l"/>
            <a:r>
              <a:rPr lang="es-ES" dirty="0"/>
              <a:t>       </a:t>
            </a:r>
          </a:p>
          <a:p>
            <a:pPr algn="l"/>
            <a:r>
              <a:rPr lang="es-ES" dirty="0"/>
              <a:t>                                               –Craig </a:t>
            </a:r>
            <a:r>
              <a:rPr lang="es-ES" dirty="0" err="1"/>
              <a:t>Mundie</a:t>
            </a:r>
            <a:endParaRPr lang="es-ES" dirty="0"/>
          </a:p>
          <a:p>
            <a:pPr algn="l"/>
            <a:endParaRPr lang="es-ES" dirty="0"/>
          </a:p>
          <a:p>
            <a:pPr algn="l"/>
            <a:r>
              <a:rPr lang="es-ES" dirty="0"/>
              <a:t> </a:t>
            </a:r>
            <a:r>
              <a:rPr lang="es-ES" b="1" dirty="0"/>
              <a:t>“La interfaz de usuario es como un chiste: si tienes que explicarla, entonces no es tan buena.”   </a:t>
            </a:r>
          </a:p>
          <a:p>
            <a:pPr algn="l"/>
            <a:r>
              <a:rPr lang="es-ES" dirty="0"/>
              <a:t>       </a:t>
            </a:r>
          </a:p>
          <a:p>
            <a:pPr algn="l"/>
            <a:r>
              <a:rPr lang="es-ES" dirty="0"/>
              <a:t>                                               –Martín </a:t>
            </a:r>
            <a:r>
              <a:rPr lang="es-ES" dirty="0" err="1"/>
              <a:t>LeBlanc</a:t>
            </a:r>
            <a:endParaRPr lang="es-ES" dirty="0"/>
          </a:p>
          <a:p>
            <a:pPr algn="l"/>
            <a:br>
              <a:rPr lang="es-ES" dirty="0"/>
            </a:br>
            <a:endParaRPr dirty="0"/>
          </a:p>
        </p:txBody>
      </p:sp>
      <p:pic>
        <p:nvPicPr>
          <p:cNvPr id="26626" name="Picture 2" descr="Reconocer los diferentes tipos de datos, indispensable en la era del Big  Data"/>
          <p:cNvPicPr>
            <a:picLocks noChangeAspect="1" noChangeArrowheads="1"/>
          </p:cNvPicPr>
          <p:nvPr/>
        </p:nvPicPr>
        <p:blipFill>
          <a:blip r:embed="rId3"/>
          <a:srcRect/>
          <a:stretch>
            <a:fillRect/>
          </a:stretch>
        </p:blipFill>
        <p:spPr bwMode="auto">
          <a:xfrm>
            <a:off x="433872" y="1396958"/>
            <a:ext cx="3805398" cy="2757599"/>
          </a:xfrm>
          <a:prstGeom prst="rect">
            <a:avLst/>
          </a:prstGeom>
          <a:noFill/>
        </p:spPr>
      </p:pic>
      <p:sp>
        <p:nvSpPr>
          <p:cNvPr id="8" name="Google Shape;136;p27"/>
          <p:cNvSpPr txBox="1">
            <a:spLocks/>
          </p:cNvSpPr>
          <p:nvPr/>
        </p:nvSpPr>
        <p:spPr>
          <a:xfrm>
            <a:off x="0" y="4922784"/>
            <a:ext cx="3352799" cy="220716"/>
          </a:xfrm>
          <a:prstGeom prst="rect">
            <a:avLst/>
          </a:prstGeom>
          <a:noFill/>
          <a:ln>
            <a:noFill/>
          </a:ln>
        </p:spPr>
        <p:txBody>
          <a:bodyPr spcFirstLastPara="1" wrap="square" lIns="91425" tIns="91425" rIns="91425" bIns="91425" anchor="ctr" anchorCtr="0">
            <a:noAutofit/>
          </a:bodyPr>
          <a:lstStyle/>
          <a:p>
            <a:pPr marL="457200" marR="0" lvl="0" indent="-304800" algn="l" defTabSz="914400" rtl="0" eaLnBrk="1" fontAlgn="auto" latinLnBrk="0" hangingPunct="1">
              <a:lnSpc>
                <a:spcPct val="100000"/>
              </a:lnSpc>
              <a:spcBef>
                <a:spcPts val="0"/>
              </a:spcBef>
              <a:spcAft>
                <a:spcPts val="0"/>
              </a:spcAft>
              <a:buClr>
                <a:srgbClr val="F3F3F3"/>
              </a:buClr>
              <a:buSzPts val="2800"/>
              <a:buFont typeface="Fira Sans Condensed Light"/>
              <a:buNone/>
              <a:tabLst/>
              <a:defRPr/>
            </a:pPr>
            <a:r>
              <a:rPr kumimoji="0" lang="es-ES" sz="14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rPr>
              <a:t>   </a:t>
            </a:r>
          </a:p>
          <a:p>
            <a:pPr marL="457200" marR="0" lvl="0" indent="-304800" algn="l" defTabSz="914400" rtl="0" eaLnBrk="1" fontAlgn="auto" latinLnBrk="0" hangingPunct="1">
              <a:lnSpc>
                <a:spcPct val="100000"/>
              </a:lnSpc>
              <a:spcBef>
                <a:spcPts val="0"/>
              </a:spcBef>
              <a:spcAft>
                <a:spcPts val="0"/>
              </a:spcAft>
              <a:buClr>
                <a:srgbClr val="F3F3F3"/>
              </a:buClr>
              <a:buSzPts val="2800"/>
              <a:buFont typeface="Fira Sans Condensed Light"/>
              <a:buNone/>
              <a:tabLst/>
              <a:defRPr/>
            </a:pP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a:ea typeface="Fira Sans Condensed Light"/>
                <a:cs typeface="Fira Sans Condensed Light"/>
                <a:sym typeface="Fira Sans Condensed Light"/>
              </a:rPr>
              <a:t>Facilitador: </a:t>
            </a:r>
            <a:r>
              <a:rPr kumimoji="0" lang="es-ES" sz="1400" b="0" i="0" u="none" strike="noStrike" kern="0" cap="none" spc="0" normalizeH="0" baseline="0" noProof="0" dirty="0" err="1">
                <a:ln>
                  <a:noFill/>
                </a:ln>
                <a:solidFill>
                  <a:schemeClr val="bg1">
                    <a:lumMod val="60000"/>
                    <a:lumOff val="40000"/>
                  </a:schemeClr>
                </a:solidFill>
                <a:effectLst/>
                <a:uLnTx/>
                <a:uFillTx/>
                <a:latin typeface="Fira Sans Condensed Light"/>
                <a:ea typeface="Fira Sans Condensed Light"/>
                <a:cs typeface="Fira Sans Condensed Light"/>
                <a:sym typeface="Fira Sans Condensed Light"/>
              </a:rPr>
              <a:t>PhD</a:t>
            </a: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a:ea typeface="Fira Sans Condensed Light"/>
                <a:cs typeface="Fira Sans Condensed Light"/>
                <a:sym typeface="Fira Sans Condensed Light"/>
              </a:rPr>
              <a:t> Alfredo García Suárez</a:t>
            </a:r>
          </a:p>
          <a:p>
            <a:pPr marL="457200" marR="0" lvl="0" indent="-304800" algn="l" defTabSz="914400" rtl="0" eaLnBrk="1" fontAlgn="auto" latinLnBrk="0" hangingPunct="1">
              <a:lnSpc>
                <a:spcPct val="100000"/>
              </a:lnSpc>
              <a:spcBef>
                <a:spcPts val="0"/>
              </a:spcBef>
              <a:spcAft>
                <a:spcPts val="0"/>
              </a:spcAft>
              <a:buClr>
                <a:srgbClr val="F3F3F3"/>
              </a:buClr>
              <a:buSzPts val="2800"/>
              <a:buFont typeface="Fira Sans Condensed Light"/>
              <a:buNone/>
              <a:tabLst/>
              <a:defRPr/>
            </a:pPr>
            <a:br>
              <a:rPr kumimoji="0" lang="es-ES" sz="14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rPr>
            </a:br>
            <a:endParaRPr kumimoji="0" lang="es-ES" sz="14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endParaRPr>
          </a:p>
        </p:txBody>
      </p:sp>
      <p:pic>
        <p:nvPicPr>
          <p:cNvPr id="2" name="Picture 2" descr="Virtual Horizon BUAP">
            <a:extLst>
              <a:ext uri="{FF2B5EF4-FFF2-40B4-BE49-F238E27FC236}">
                <a16:creationId xmlns:a16="http://schemas.microsoft.com/office/drawing/2014/main" id="{D65EA074-15B0-6137-A4BF-F0353DE8EC7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83913" y="102446"/>
            <a:ext cx="1931133" cy="97714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sp>
        <p:nvSpPr>
          <p:cNvPr id="646" name="Google Shape;646;p33"/>
          <p:cNvSpPr txBox="1">
            <a:spLocks noGrp="1"/>
          </p:cNvSpPr>
          <p:nvPr>
            <p:ph type="title"/>
          </p:nvPr>
        </p:nvSpPr>
        <p:spPr>
          <a:xfrm>
            <a:off x="2015354" y="615012"/>
            <a:ext cx="4522305" cy="58347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Peticiones a servidor</a:t>
            </a:r>
            <a:endParaRPr dirty="0"/>
          </a:p>
        </p:txBody>
      </p:sp>
      <p:cxnSp>
        <p:nvCxnSpPr>
          <p:cNvPr id="8" name="Google Shape;137;p27"/>
          <p:cNvCxnSpPr/>
          <p:nvPr/>
        </p:nvCxnSpPr>
        <p:spPr>
          <a:xfrm>
            <a:off x="2015354" y="567891"/>
            <a:ext cx="0" cy="630600"/>
          </a:xfrm>
          <a:prstGeom prst="straightConnector1">
            <a:avLst/>
          </a:prstGeom>
          <a:noFill/>
          <a:ln w="19050" cap="flat" cmpd="sng">
            <a:solidFill>
              <a:srgbClr val="F3F3F3"/>
            </a:solidFill>
            <a:prstDash val="solid"/>
            <a:round/>
            <a:headEnd type="oval" w="med" len="med"/>
            <a:tailEnd type="oval" w="med" len="med"/>
          </a:ln>
        </p:spPr>
      </p:cxnSp>
      <p:sp>
        <p:nvSpPr>
          <p:cNvPr id="9" name="Google Shape;136;p27"/>
          <p:cNvSpPr txBox="1">
            <a:spLocks/>
          </p:cNvSpPr>
          <p:nvPr/>
        </p:nvSpPr>
        <p:spPr>
          <a:xfrm>
            <a:off x="0" y="4922784"/>
            <a:ext cx="3352799" cy="220716"/>
          </a:xfrm>
          <a:prstGeom prst="rect">
            <a:avLst/>
          </a:prstGeom>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dirty="0">
                <a:ln>
                  <a:noFill/>
                </a:ln>
                <a:solidFill>
                  <a:srgbClr val="000000"/>
                </a:solidFill>
                <a:effectLst/>
                <a:uLnTx/>
                <a:uFillTx/>
                <a:latin typeface="Arial"/>
                <a:ea typeface="Arial"/>
                <a:cs typeface="Arial"/>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Arial"/>
                <a:cs typeface="Arial"/>
                <a:sym typeface="Arial"/>
              </a:rPr>
              <a:t>Facilitador: </a:t>
            </a:r>
            <a:r>
              <a:rPr kumimoji="0" lang="es-ES" sz="1400" b="0" i="0" u="none" strike="noStrike" kern="0" cap="none" spc="0" normalizeH="0" baseline="0" noProof="0" dirty="0" err="1">
                <a:ln>
                  <a:noFill/>
                </a:ln>
                <a:solidFill>
                  <a:schemeClr val="bg1">
                    <a:lumMod val="60000"/>
                    <a:lumOff val="40000"/>
                  </a:schemeClr>
                </a:solidFill>
                <a:effectLst/>
                <a:uLnTx/>
                <a:uFillTx/>
                <a:latin typeface="Fira Sans Condensed Light" charset="0"/>
                <a:ea typeface="Arial"/>
                <a:cs typeface="Arial"/>
                <a:sym typeface="Arial"/>
              </a:rPr>
              <a:t>PhD</a:t>
            </a: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Arial"/>
                <a:cs typeface="Arial"/>
                <a:sym typeface="Arial"/>
              </a:rPr>
              <a:t> Alfredo García Suárez</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br>
              <a:rPr kumimoji="0" lang="es-ES" sz="1400" b="0" i="0" u="none" strike="noStrike" kern="0" cap="none" spc="0" normalizeH="0" baseline="0" noProof="0" dirty="0">
                <a:ln>
                  <a:noFill/>
                </a:ln>
                <a:solidFill>
                  <a:srgbClr val="000000"/>
                </a:solidFill>
                <a:effectLst/>
                <a:uLnTx/>
                <a:uFillTx/>
                <a:latin typeface="Arial"/>
                <a:ea typeface="Arial"/>
                <a:cs typeface="Arial"/>
                <a:sym typeface="Arial"/>
              </a:rPr>
            </a:br>
            <a:endParaRPr kumimoji="0" lang="es-ES"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pic>
        <p:nvPicPr>
          <p:cNvPr id="2" name="Picture 2" descr="Virtual Horizon BUAP">
            <a:extLst>
              <a:ext uri="{FF2B5EF4-FFF2-40B4-BE49-F238E27FC236}">
                <a16:creationId xmlns:a16="http://schemas.microsoft.com/office/drawing/2014/main" id="{E4742490-BBE5-9AC8-65BF-B0678E0E4C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3913" y="102446"/>
            <a:ext cx="1931133" cy="97714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a:extLst>
              <a:ext uri="{FF2B5EF4-FFF2-40B4-BE49-F238E27FC236}">
                <a16:creationId xmlns:a16="http://schemas.microsoft.com/office/drawing/2014/main" id="{5BBDE05F-97EF-912B-2DA3-B82DBC62C4E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1206" y="209702"/>
            <a:ext cx="1394098" cy="1394098"/>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n 5">
            <a:extLst>
              <a:ext uri="{FF2B5EF4-FFF2-40B4-BE49-F238E27FC236}">
                <a16:creationId xmlns:a16="http://schemas.microsoft.com/office/drawing/2014/main" id="{7091E100-C03F-D24C-28D5-17355F1411A8}"/>
              </a:ext>
            </a:extLst>
          </p:cNvPr>
          <p:cNvPicPr>
            <a:picLocks noChangeAspect="1"/>
          </p:cNvPicPr>
          <p:nvPr/>
        </p:nvPicPr>
        <p:blipFill rotWithShape="1">
          <a:blip r:embed="rId5"/>
          <a:srcRect t="4054" r="13846" b="47577"/>
          <a:stretch/>
        </p:blipFill>
        <p:spPr>
          <a:xfrm>
            <a:off x="175086" y="1666807"/>
            <a:ext cx="8751869" cy="2762467"/>
          </a:xfrm>
          <a:prstGeom prst="rect">
            <a:avLst/>
          </a:prstGeom>
        </p:spPr>
      </p:pic>
    </p:spTree>
    <p:extLst>
      <p:ext uri="{BB962C8B-B14F-4D97-AF65-F5344CB8AC3E}">
        <p14:creationId xmlns:p14="http://schemas.microsoft.com/office/powerpoint/2010/main" val="332942801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sp>
        <p:nvSpPr>
          <p:cNvPr id="646" name="Google Shape;646;p33"/>
          <p:cNvSpPr txBox="1">
            <a:spLocks noGrp="1"/>
          </p:cNvSpPr>
          <p:nvPr>
            <p:ph type="title"/>
          </p:nvPr>
        </p:nvSpPr>
        <p:spPr>
          <a:xfrm>
            <a:off x="2015354" y="615012"/>
            <a:ext cx="4522305" cy="58347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Peticiones a servidor</a:t>
            </a:r>
            <a:endParaRPr dirty="0"/>
          </a:p>
        </p:txBody>
      </p:sp>
      <p:cxnSp>
        <p:nvCxnSpPr>
          <p:cNvPr id="8" name="Google Shape;137;p27"/>
          <p:cNvCxnSpPr/>
          <p:nvPr/>
        </p:nvCxnSpPr>
        <p:spPr>
          <a:xfrm>
            <a:off x="2015354" y="567891"/>
            <a:ext cx="0" cy="630600"/>
          </a:xfrm>
          <a:prstGeom prst="straightConnector1">
            <a:avLst/>
          </a:prstGeom>
          <a:noFill/>
          <a:ln w="19050" cap="flat" cmpd="sng">
            <a:solidFill>
              <a:srgbClr val="F3F3F3"/>
            </a:solidFill>
            <a:prstDash val="solid"/>
            <a:round/>
            <a:headEnd type="oval" w="med" len="med"/>
            <a:tailEnd type="oval" w="med" len="med"/>
          </a:ln>
        </p:spPr>
      </p:cxnSp>
      <p:sp>
        <p:nvSpPr>
          <p:cNvPr id="9" name="Google Shape;136;p27"/>
          <p:cNvSpPr txBox="1">
            <a:spLocks/>
          </p:cNvSpPr>
          <p:nvPr/>
        </p:nvSpPr>
        <p:spPr>
          <a:xfrm>
            <a:off x="0" y="4922784"/>
            <a:ext cx="3352799" cy="220716"/>
          </a:xfrm>
          <a:prstGeom prst="rect">
            <a:avLst/>
          </a:prstGeom>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dirty="0">
                <a:ln>
                  <a:noFill/>
                </a:ln>
                <a:solidFill>
                  <a:srgbClr val="000000"/>
                </a:solidFill>
                <a:effectLst/>
                <a:uLnTx/>
                <a:uFillTx/>
                <a:latin typeface="Arial"/>
                <a:ea typeface="Arial"/>
                <a:cs typeface="Arial"/>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Arial"/>
                <a:cs typeface="Arial"/>
                <a:sym typeface="Arial"/>
              </a:rPr>
              <a:t>Facilitador: </a:t>
            </a:r>
            <a:r>
              <a:rPr kumimoji="0" lang="es-ES" sz="1400" b="0" i="0" u="none" strike="noStrike" kern="0" cap="none" spc="0" normalizeH="0" baseline="0" noProof="0" dirty="0" err="1">
                <a:ln>
                  <a:noFill/>
                </a:ln>
                <a:solidFill>
                  <a:schemeClr val="bg1">
                    <a:lumMod val="60000"/>
                    <a:lumOff val="40000"/>
                  </a:schemeClr>
                </a:solidFill>
                <a:effectLst/>
                <a:uLnTx/>
                <a:uFillTx/>
                <a:latin typeface="Fira Sans Condensed Light" charset="0"/>
                <a:ea typeface="Arial"/>
                <a:cs typeface="Arial"/>
                <a:sym typeface="Arial"/>
              </a:rPr>
              <a:t>PhD</a:t>
            </a: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Arial"/>
                <a:cs typeface="Arial"/>
                <a:sym typeface="Arial"/>
              </a:rPr>
              <a:t> Alfredo García Suárez</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br>
              <a:rPr kumimoji="0" lang="es-ES" sz="1400" b="0" i="0" u="none" strike="noStrike" kern="0" cap="none" spc="0" normalizeH="0" baseline="0" noProof="0" dirty="0">
                <a:ln>
                  <a:noFill/>
                </a:ln>
                <a:solidFill>
                  <a:srgbClr val="000000"/>
                </a:solidFill>
                <a:effectLst/>
                <a:uLnTx/>
                <a:uFillTx/>
                <a:latin typeface="Arial"/>
                <a:ea typeface="Arial"/>
                <a:cs typeface="Arial"/>
                <a:sym typeface="Arial"/>
              </a:rPr>
            </a:br>
            <a:endParaRPr kumimoji="0" lang="es-ES"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pic>
        <p:nvPicPr>
          <p:cNvPr id="2" name="Picture 2" descr="Virtual Horizon BUAP">
            <a:extLst>
              <a:ext uri="{FF2B5EF4-FFF2-40B4-BE49-F238E27FC236}">
                <a16:creationId xmlns:a16="http://schemas.microsoft.com/office/drawing/2014/main" id="{E4742490-BBE5-9AC8-65BF-B0678E0E4C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3913" y="102446"/>
            <a:ext cx="1931133" cy="97714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a:extLst>
              <a:ext uri="{FF2B5EF4-FFF2-40B4-BE49-F238E27FC236}">
                <a16:creationId xmlns:a16="http://schemas.microsoft.com/office/drawing/2014/main" id="{5BBDE05F-97EF-912B-2DA3-B82DBC62C4E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1206" y="209702"/>
            <a:ext cx="1394098" cy="1394098"/>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n 5">
            <a:extLst>
              <a:ext uri="{FF2B5EF4-FFF2-40B4-BE49-F238E27FC236}">
                <a16:creationId xmlns:a16="http://schemas.microsoft.com/office/drawing/2014/main" id="{7091E100-C03F-D24C-28D5-17355F1411A8}"/>
              </a:ext>
            </a:extLst>
          </p:cNvPr>
          <p:cNvPicPr>
            <a:picLocks noChangeAspect="1"/>
          </p:cNvPicPr>
          <p:nvPr/>
        </p:nvPicPr>
        <p:blipFill rotWithShape="1">
          <a:blip r:embed="rId5"/>
          <a:srcRect t="4054" r="13846" b="47577"/>
          <a:stretch/>
        </p:blipFill>
        <p:spPr>
          <a:xfrm>
            <a:off x="175086" y="1666807"/>
            <a:ext cx="8751869" cy="2762467"/>
          </a:xfrm>
          <a:prstGeom prst="rect">
            <a:avLst/>
          </a:prstGeom>
        </p:spPr>
      </p:pic>
    </p:spTree>
    <p:extLst>
      <p:ext uri="{BB962C8B-B14F-4D97-AF65-F5344CB8AC3E}">
        <p14:creationId xmlns:p14="http://schemas.microsoft.com/office/powerpoint/2010/main" val="18982115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sp>
        <p:nvSpPr>
          <p:cNvPr id="646" name="Google Shape;646;p33"/>
          <p:cNvSpPr txBox="1">
            <a:spLocks noGrp="1"/>
          </p:cNvSpPr>
          <p:nvPr>
            <p:ph type="title"/>
          </p:nvPr>
        </p:nvSpPr>
        <p:spPr>
          <a:xfrm>
            <a:off x="2015354" y="615012"/>
            <a:ext cx="4522305" cy="58347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Códigos de Respuesta de servidor</a:t>
            </a:r>
            <a:endParaRPr dirty="0"/>
          </a:p>
        </p:txBody>
      </p:sp>
      <p:cxnSp>
        <p:nvCxnSpPr>
          <p:cNvPr id="8" name="Google Shape;137;p27"/>
          <p:cNvCxnSpPr/>
          <p:nvPr/>
        </p:nvCxnSpPr>
        <p:spPr>
          <a:xfrm>
            <a:off x="2015354" y="567891"/>
            <a:ext cx="0" cy="630600"/>
          </a:xfrm>
          <a:prstGeom prst="straightConnector1">
            <a:avLst/>
          </a:prstGeom>
          <a:noFill/>
          <a:ln w="19050" cap="flat" cmpd="sng">
            <a:solidFill>
              <a:srgbClr val="F3F3F3"/>
            </a:solidFill>
            <a:prstDash val="solid"/>
            <a:round/>
            <a:headEnd type="oval" w="med" len="med"/>
            <a:tailEnd type="oval" w="med" len="med"/>
          </a:ln>
        </p:spPr>
      </p:cxnSp>
      <p:sp>
        <p:nvSpPr>
          <p:cNvPr id="9" name="Google Shape;136;p27"/>
          <p:cNvSpPr txBox="1">
            <a:spLocks/>
          </p:cNvSpPr>
          <p:nvPr/>
        </p:nvSpPr>
        <p:spPr>
          <a:xfrm>
            <a:off x="0" y="4922784"/>
            <a:ext cx="3352799" cy="220716"/>
          </a:xfrm>
          <a:prstGeom prst="rect">
            <a:avLst/>
          </a:prstGeom>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dirty="0">
                <a:ln>
                  <a:noFill/>
                </a:ln>
                <a:solidFill>
                  <a:srgbClr val="000000"/>
                </a:solidFill>
                <a:effectLst/>
                <a:uLnTx/>
                <a:uFillTx/>
                <a:latin typeface="Arial"/>
                <a:ea typeface="Arial"/>
                <a:cs typeface="Arial"/>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Arial"/>
                <a:cs typeface="Arial"/>
                <a:sym typeface="Arial"/>
              </a:rPr>
              <a:t>Facilitador: </a:t>
            </a:r>
            <a:r>
              <a:rPr kumimoji="0" lang="es-ES" sz="1400" b="0" i="0" u="none" strike="noStrike" kern="0" cap="none" spc="0" normalizeH="0" baseline="0" noProof="0" dirty="0" err="1">
                <a:ln>
                  <a:noFill/>
                </a:ln>
                <a:solidFill>
                  <a:schemeClr val="bg1">
                    <a:lumMod val="60000"/>
                    <a:lumOff val="40000"/>
                  </a:schemeClr>
                </a:solidFill>
                <a:effectLst/>
                <a:uLnTx/>
                <a:uFillTx/>
                <a:latin typeface="Fira Sans Condensed Light" charset="0"/>
                <a:ea typeface="Arial"/>
                <a:cs typeface="Arial"/>
                <a:sym typeface="Arial"/>
              </a:rPr>
              <a:t>PhD</a:t>
            </a: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Arial"/>
                <a:cs typeface="Arial"/>
                <a:sym typeface="Arial"/>
              </a:rPr>
              <a:t> Alfredo García Suárez</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br>
              <a:rPr kumimoji="0" lang="es-ES" sz="1400" b="0" i="0" u="none" strike="noStrike" kern="0" cap="none" spc="0" normalizeH="0" baseline="0" noProof="0" dirty="0">
                <a:ln>
                  <a:noFill/>
                </a:ln>
                <a:solidFill>
                  <a:srgbClr val="000000"/>
                </a:solidFill>
                <a:effectLst/>
                <a:uLnTx/>
                <a:uFillTx/>
                <a:latin typeface="Arial"/>
                <a:ea typeface="Arial"/>
                <a:cs typeface="Arial"/>
                <a:sym typeface="Arial"/>
              </a:rPr>
            </a:br>
            <a:endParaRPr kumimoji="0" lang="es-ES"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pic>
        <p:nvPicPr>
          <p:cNvPr id="2" name="Picture 2" descr="Virtual Horizon BUAP">
            <a:extLst>
              <a:ext uri="{FF2B5EF4-FFF2-40B4-BE49-F238E27FC236}">
                <a16:creationId xmlns:a16="http://schemas.microsoft.com/office/drawing/2014/main" id="{E4742490-BBE5-9AC8-65BF-B0678E0E4C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3913" y="102446"/>
            <a:ext cx="1931133" cy="97714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a:extLst>
              <a:ext uri="{FF2B5EF4-FFF2-40B4-BE49-F238E27FC236}">
                <a16:creationId xmlns:a16="http://schemas.microsoft.com/office/drawing/2014/main" id="{5BBDE05F-97EF-912B-2DA3-B82DBC62C4E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1206" y="209702"/>
            <a:ext cx="1394098" cy="1394098"/>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n 5">
            <a:extLst>
              <a:ext uri="{FF2B5EF4-FFF2-40B4-BE49-F238E27FC236}">
                <a16:creationId xmlns:a16="http://schemas.microsoft.com/office/drawing/2014/main" id="{753120FC-B415-0C1F-3E79-EAEFF7D50734}"/>
              </a:ext>
            </a:extLst>
          </p:cNvPr>
          <p:cNvPicPr>
            <a:picLocks noChangeAspect="1"/>
          </p:cNvPicPr>
          <p:nvPr/>
        </p:nvPicPr>
        <p:blipFill rotWithShape="1">
          <a:blip r:embed="rId5"/>
          <a:srcRect l="20399" t="62228" r="27180" b="9040"/>
          <a:stretch/>
        </p:blipFill>
        <p:spPr>
          <a:xfrm>
            <a:off x="679543" y="1980802"/>
            <a:ext cx="7784913" cy="2398956"/>
          </a:xfrm>
          <a:prstGeom prst="rect">
            <a:avLst/>
          </a:prstGeom>
        </p:spPr>
      </p:pic>
    </p:spTree>
    <p:extLst>
      <p:ext uri="{BB962C8B-B14F-4D97-AF65-F5344CB8AC3E}">
        <p14:creationId xmlns:p14="http://schemas.microsoft.com/office/powerpoint/2010/main" val="63696568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sp>
        <p:nvSpPr>
          <p:cNvPr id="646" name="Google Shape;646;p33"/>
          <p:cNvSpPr txBox="1">
            <a:spLocks noGrp="1"/>
          </p:cNvSpPr>
          <p:nvPr>
            <p:ph type="title"/>
          </p:nvPr>
        </p:nvSpPr>
        <p:spPr>
          <a:xfrm>
            <a:off x="2015354" y="615012"/>
            <a:ext cx="4522305" cy="58347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Respuesta de servidor</a:t>
            </a:r>
            <a:endParaRPr dirty="0"/>
          </a:p>
        </p:txBody>
      </p:sp>
      <p:cxnSp>
        <p:nvCxnSpPr>
          <p:cNvPr id="8" name="Google Shape;137;p27"/>
          <p:cNvCxnSpPr/>
          <p:nvPr/>
        </p:nvCxnSpPr>
        <p:spPr>
          <a:xfrm>
            <a:off x="2015354" y="567891"/>
            <a:ext cx="0" cy="630600"/>
          </a:xfrm>
          <a:prstGeom prst="straightConnector1">
            <a:avLst/>
          </a:prstGeom>
          <a:noFill/>
          <a:ln w="19050" cap="flat" cmpd="sng">
            <a:solidFill>
              <a:srgbClr val="F3F3F3"/>
            </a:solidFill>
            <a:prstDash val="solid"/>
            <a:round/>
            <a:headEnd type="oval" w="med" len="med"/>
            <a:tailEnd type="oval" w="med" len="med"/>
          </a:ln>
        </p:spPr>
      </p:cxnSp>
      <p:sp>
        <p:nvSpPr>
          <p:cNvPr id="9" name="Google Shape;136;p27"/>
          <p:cNvSpPr txBox="1">
            <a:spLocks/>
          </p:cNvSpPr>
          <p:nvPr/>
        </p:nvSpPr>
        <p:spPr>
          <a:xfrm>
            <a:off x="0" y="4922784"/>
            <a:ext cx="3352799" cy="220716"/>
          </a:xfrm>
          <a:prstGeom prst="rect">
            <a:avLst/>
          </a:prstGeom>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dirty="0">
                <a:ln>
                  <a:noFill/>
                </a:ln>
                <a:solidFill>
                  <a:srgbClr val="000000"/>
                </a:solidFill>
                <a:effectLst/>
                <a:uLnTx/>
                <a:uFillTx/>
                <a:latin typeface="Arial"/>
                <a:ea typeface="Arial"/>
                <a:cs typeface="Arial"/>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Arial"/>
                <a:cs typeface="Arial"/>
                <a:sym typeface="Arial"/>
              </a:rPr>
              <a:t>Facilitador: </a:t>
            </a:r>
            <a:r>
              <a:rPr kumimoji="0" lang="es-ES" sz="1400" b="0" i="0" u="none" strike="noStrike" kern="0" cap="none" spc="0" normalizeH="0" baseline="0" noProof="0" dirty="0" err="1">
                <a:ln>
                  <a:noFill/>
                </a:ln>
                <a:solidFill>
                  <a:schemeClr val="bg1">
                    <a:lumMod val="60000"/>
                    <a:lumOff val="40000"/>
                  </a:schemeClr>
                </a:solidFill>
                <a:effectLst/>
                <a:uLnTx/>
                <a:uFillTx/>
                <a:latin typeface="Fira Sans Condensed Light" charset="0"/>
                <a:ea typeface="Arial"/>
                <a:cs typeface="Arial"/>
                <a:sym typeface="Arial"/>
              </a:rPr>
              <a:t>PhD</a:t>
            </a: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Arial"/>
                <a:cs typeface="Arial"/>
                <a:sym typeface="Arial"/>
              </a:rPr>
              <a:t> Alfredo García Suárez</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br>
              <a:rPr kumimoji="0" lang="es-ES" sz="1400" b="0" i="0" u="none" strike="noStrike" kern="0" cap="none" spc="0" normalizeH="0" baseline="0" noProof="0" dirty="0">
                <a:ln>
                  <a:noFill/>
                </a:ln>
                <a:solidFill>
                  <a:srgbClr val="000000"/>
                </a:solidFill>
                <a:effectLst/>
                <a:uLnTx/>
                <a:uFillTx/>
                <a:latin typeface="Arial"/>
                <a:ea typeface="Arial"/>
                <a:cs typeface="Arial"/>
                <a:sym typeface="Arial"/>
              </a:rPr>
            </a:br>
            <a:endParaRPr kumimoji="0" lang="es-ES"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pic>
        <p:nvPicPr>
          <p:cNvPr id="2" name="Picture 2" descr="Virtual Horizon BUAP">
            <a:extLst>
              <a:ext uri="{FF2B5EF4-FFF2-40B4-BE49-F238E27FC236}">
                <a16:creationId xmlns:a16="http://schemas.microsoft.com/office/drawing/2014/main" id="{E4742490-BBE5-9AC8-65BF-B0678E0E4C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3913" y="102446"/>
            <a:ext cx="1931133" cy="97714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a:extLst>
              <a:ext uri="{FF2B5EF4-FFF2-40B4-BE49-F238E27FC236}">
                <a16:creationId xmlns:a16="http://schemas.microsoft.com/office/drawing/2014/main" id="{5BBDE05F-97EF-912B-2DA3-B82DBC62C4E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1206" y="209702"/>
            <a:ext cx="1394098" cy="1394098"/>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n 4">
            <a:extLst>
              <a:ext uri="{FF2B5EF4-FFF2-40B4-BE49-F238E27FC236}">
                <a16:creationId xmlns:a16="http://schemas.microsoft.com/office/drawing/2014/main" id="{0730BF39-ADDE-33FA-253C-8507A082F922}"/>
              </a:ext>
            </a:extLst>
          </p:cNvPr>
          <p:cNvPicPr>
            <a:picLocks noChangeAspect="1"/>
          </p:cNvPicPr>
          <p:nvPr/>
        </p:nvPicPr>
        <p:blipFill rotWithShape="1">
          <a:blip r:embed="rId5"/>
          <a:srcRect t="4055" r="48077" b="61031"/>
          <a:stretch/>
        </p:blipFill>
        <p:spPr>
          <a:xfrm>
            <a:off x="1301260" y="1789386"/>
            <a:ext cx="6901617" cy="2609188"/>
          </a:xfrm>
          <a:prstGeom prst="rect">
            <a:avLst/>
          </a:prstGeom>
        </p:spPr>
      </p:pic>
    </p:spTree>
    <p:extLst>
      <p:ext uri="{BB962C8B-B14F-4D97-AF65-F5344CB8AC3E}">
        <p14:creationId xmlns:p14="http://schemas.microsoft.com/office/powerpoint/2010/main" val="210425579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sp>
        <p:nvSpPr>
          <p:cNvPr id="646" name="Google Shape;646;p33"/>
          <p:cNvSpPr txBox="1">
            <a:spLocks noGrp="1"/>
          </p:cNvSpPr>
          <p:nvPr>
            <p:ph type="title"/>
          </p:nvPr>
        </p:nvSpPr>
        <p:spPr>
          <a:xfrm>
            <a:off x="2015354" y="615012"/>
            <a:ext cx="4522305" cy="58347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Documentación de API</a:t>
            </a:r>
            <a:endParaRPr dirty="0"/>
          </a:p>
        </p:txBody>
      </p:sp>
      <p:cxnSp>
        <p:nvCxnSpPr>
          <p:cNvPr id="8" name="Google Shape;137;p27"/>
          <p:cNvCxnSpPr/>
          <p:nvPr/>
        </p:nvCxnSpPr>
        <p:spPr>
          <a:xfrm>
            <a:off x="2015354" y="567891"/>
            <a:ext cx="0" cy="630600"/>
          </a:xfrm>
          <a:prstGeom prst="straightConnector1">
            <a:avLst/>
          </a:prstGeom>
          <a:noFill/>
          <a:ln w="19050" cap="flat" cmpd="sng">
            <a:solidFill>
              <a:srgbClr val="F3F3F3"/>
            </a:solidFill>
            <a:prstDash val="solid"/>
            <a:round/>
            <a:headEnd type="oval" w="med" len="med"/>
            <a:tailEnd type="oval" w="med" len="med"/>
          </a:ln>
        </p:spPr>
      </p:cxnSp>
      <p:sp>
        <p:nvSpPr>
          <p:cNvPr id="9" name="Google Shape;136;p27"/>
          <p:cNvSpPr txBox="1">
            <a:spLocks/>
          </p:cNvSpPr>
          <p:nvPr/>
        </p:nvSpPr>
        <p:spPr>
          <a:xfrm>
            <a:off x="0" y="4922784"/>
            <a:ext cx="3352799" cy="220716"/>
          </a:xfrm>
          <a:prstGeom prst="rect">
            <a:avLst/>
          </a:prstGeom>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dirty="0">
                <a:ln>
                  <a:noFill/>
                </a:ln>
                <a:solidFill>
                  <a:srgbClr val="000000"/>
                </a:solidFill>
                <a:effectLst/>
                <a:uLnTx/>
                <a:uFillTx/>
                <a:latin typeface="Arial"/>
                <a:ea typeface="Arial"/>
                <a:cs typeface="Arial"/>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Arial"/>
                <a:cs typeface="Arial"/>
                <a:sym typeface="Arial"/>
              </a:rPr>
              <a:t>Facilitador: </a:t>
            </a:r>
            <a:r>
              <a:rPr kumimoji="0" lang="es-ES" sz="1400" b="0" i="0" u="none" strike="noStrike" kern="0" cap="none" spc="0" normalizeH="0" baseline="0" noProof="0" dirty="0" err="1">
                <a:ln>
                  <a:noFill/>
                </a:ln>
                <a:solidFill>
                  <a:schemeClr val="bg1">
                    <a:lumMod val="60000"/>
                    <a:lumOff val="40000"/>
                  </a:schemeClr>
                </a:solidFill>
                <a:effectLst/>
                <a:uLnTx/>
                <a:uFillTx/>
                <a:latin typeface="Fira Sans Condensed Light" charset="0"/>
                <a:ea typeface="Arial"/>
                <a:cs typeface="Arial"/>
                <a:sym typeface="Arial"/>
              </a:rPr>
              <a:t>PhD</a:t>
            </a: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Arial"/>
                <a:cs typeface="Arial"/>
                <a:sym typeface="Arial"/>
              </a:rPr>
              <a:t> Alfredo García Suárez</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br>
              <a:rPr kumimoji="0" lang="es-ES" sz="1400" b="0" i="0" u="none" strike="noStrike" kern="0" cap="none" spc="0" normalizeH="0" baseline="0" noProof="0" dirty="0">
                <a:ln>
                  <a:noFill/>
                </a:ln>
                <a:solidFill>
                  <a:srgbClr val="000000"/>
                </a:solidFill>
                <a:effectLst/>
                <a:uLnTx/>
                <a:uFillTx/>
                <a:latin typeface="Arial"/>
                <a:ea typeface="Arial"/>
                <a:cs typeface="Arial"/>
                <a:sym typeface="Arial"/>
              </a:rPr>
            </a:br>
            <a:endParaRPr kumimoji="0" lang="es-ES"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pic>
        <p:nvPicPr>
          <p:cNvPr id="2" name="Picture 2" descr="Virtual Horizon BUAP">
            <a:extLst>
              <a:ext uri="{FF2B5EF4-FFF2-40B4-BE49-F238E27FC236}">
                <a16:creationId xmlns:a16="http://schemas.microsoft.com/office/drawing/2014/main" id="{E4742490-BBE5-9AC8-65BF-B0678E0E4C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3913" y="102446"/>
            <a:ext cx="1931133" cy="97714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a:extLst>
              <a:ext uri="{FF2B5EF4-FFF2-40B4-BE49-F238E27FC236}">
                <a16:creationId xmlns:a16="http://schemas.microsoft.com/office/drawing/2014/main" id="{5BBDE05F-97EF-912B-2DA3-B82DBC62C4E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1206" y="209702"/>
            <a:ext cx="1394098" cy="1394098"/>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ASP.NET Core Swagger UI Authorization using IdentityServer4">
            <a:extLst>
              <a:ext uri="{FF2B5EF4-FFF2-40B4-BE49-F238E27FC236}">
                <a16:creationId xmlns:a16="http://schemas.microsoft.com/office/drawing/2014/main" id="{7234BF4B-42AD-AE4A-C595-D2E91AE53A2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1421" y="1921238"/>
            <a:ext cx="8031373" cy="22490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584684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sp>
        <p:nvSpPr>
          <p:cNvPr id="646" name="Google Shape;646;p33"/>
          <p:cNvSpPr txBox="1">
            <a:spLocks noGrp="1"/>
          </p:cNvSpPr>
          <p:nvPr>
            <p:ph type="title"/>
          </p:nvPr>
        </p:nvSpPr>
        <p:spPr>
          <a:xfrm>
            <a:off x="2015354" y="615012"/>
            <a:ext cx="4522305" cy="58347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Documentación de API</a:t>
            </a:r>
            <a:endParaRPr dirty="0"/>
          </a:p>
        </p:txBody>
      </p:sp>
      <p:cxnSp>
        <p:nvCxnSpPr>
          <p:cNvPr id="8" name="Google Shape;137;p27"/>
          <p:cNvCxnSpPr/>
          <p:nvPr/>
        </p:nvCxnSpPr>
        <p:spPr>
          <a:xfrm>
            <a:off x="2015354" y="567891"/>
            <a:ext cx="0" cy="630600"/>
          </a:xfrm>
          <a:prstGeom prst="straightConnector1">
            <a:avLst/>
          </a:prstGeom>
          <a:noFill/>
          <a:ln w="19050" cap="flat" cmpd="sng">
            <a:solidFill>
              <a:srgbClr val="F3F3F3"/>
            </a:solidFill>
            <a:prstDash val="solid"/>
            <a:round/>
            <a:headEnd type="oval" w="med" len="med"/>
            <a:tailEnd type="oval" w="med" len="med"/>
          </a:ln>
        </p:spPr>
      </p:cxnSp>
      <p:sp>
        <p:nvSpPr>
          <p:cNvPr id="9" name="Google Shape;136;p27"/>
          <p:cNvSpPr txBox="1">
            <a:spLocks/>
          </p:cNvSpPr>
          <p:nvPr/>
        </p:nvSpPr>
        <p:spPr>
          <a:xfrm>
            <a:off x="0" y="4922784"/>
            <a:ext cx="3352799" cy="220716"/>
          </a:xfrm>
          <a:prstGeom prst="rect">
            <a:avLst/>
          </a:prstGeom>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dirty="0">
                <a:ln>
                  <a:noFill/>
                </a:ln>
                <a:solidFill>
                  <a:srgbClr val="000000"/>
                </a:solidFill>
                <a:effectLst/>
                <a:uLnTx/>
                <a:uFillTx/>
                <a:latin typeface="Arial"/>
                <a:ea typeface="Arial"/>
                <a:cs typeface="Arial"/>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Arial"/>
                <a:cs typeface="Arial"/>
                <a:sym typeface="Arial"/>
              </a:rPr>
              <a:t>Facilitador: </a:t>
            </a:r>
            <a:r>
              <a:rPr kumimoji="0" lang="es-ES" sz="1400" b="0" i="0" u="none" strike="noStrike" kern="0" cap="none" spc="0" normalizeH="0" baseline="0" noProof="0" dirty="0" err="1">
                <a:ln>
                  <a:noFill/>
                </a:ln>
                <a:solidFill>
                  <a:schemeClr val="bg1">
                    <a:lumMod val="60000"/>
                    <a:lumOff val="40000"/>
                  </a:schemeClr>
                </a:solidFill>
                <a:effectLst/>
                <a:uLnTx/>
                <a:uFillTx/>
                <a:latin typeface="Fira Sans Condensed Light" charset="0"/>
                <a:ea typeface="Arial"/>
                <a:cs typeface="Arial"/>
                <a:sym typeface="Arial"/>
              </a:rPr>
              <a:t>PhD</a:t>
            </a: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Arial"/>
                <a:cs typeface="Arial"/>
                <a:sym typeface="Arial"/>
              </a:rPr>
              <a:t> Alfredo García Suárez</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br>
              <a:rPr kumimoji="0" lang="es-ES" sz="1400" b="0" i="0" u="none" strike="noStrike" kern="0" cap="none" spc="0" normalizeH="0" baseline="0" noProof="0" dirty="0">
                <a:ln>
                  <a:noFill/>
                </a:ln>
                <a:solidFill>
                  <a:srgbClr val="000000"/>
                </a:solidFill>
                <a:effectLst/>
                <a:uLnTx/>
                <a:uFillTx/>
                <a:latin typeface="Arial"/>
                <a:ea typeface="Arial"/>
                <a:cs typeface="Arial"/>
                <a:sym typeface="Arial"/>
              </a:rPr>
            </a:br>
            <a:endParaRPr kumimoji="0" lang="es-ES"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pic>
        <p:nvPicPr>
          <p:cNvPr id="2" name="Picture 2" descr="Virtual Horizon BUAP">
            <a:extLst>
              <a:ext uri="{FF2B5EF4-FFF2-40B4-BE49-F238E27FC236}">
                <a16:creationId xmlns:a16="http://schemas.microsoft.com/office/drawing/2014/main" id="{E4742490-BBE5-9AC8-65BF-B0678E0E4C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3913" y="102446"/>
            <a:ext cx="1931133" cy="97714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a:extLst>
              <a:ext uri="{FF2B5EF4-FFF2-40B4-BE49-F238E27FC236}">
                <a16:creationId xmlns:a16="http://schemas.microsoft.com/office/drawing/2014/main" id="{5BBDE05F-97EF-912B-2DA3-B82DBC62C4E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1206" y="209702"/>
            <a:ext cx="1394098" cy="1394098"/>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n 4">
            <a:extLst>
              <a:ext uri="{FF2B5EF4-FFF2-40B4-BE49-F238E27FC236}">
                <a16:creationId xmlns:a16="http://schemas.microsoft.com/office/drawing/2014/main" id="{F436E0AE-49DE-9B0C-70A6-6606161F39C7}"/>
              </a:ext>
            </a:extLst>
          </p:cNvPr>
          <p:cNvPicPr>
            <a:picLocks noChangeAspect="1"/>
          </p:cNvPicPr>
          <p:nvPr/>
        </p:nvPicPr>
        <p:blipFill rotWithShape="1">
          <a:blip r:embed="rId5"/>
          <a:srcRect t="4055" r="66667" b="48033"/>
          <a:stretch/>
        </p:blipFill>
        <p:spPr>
          <a:xfrm>
            <a:off x="2211958" y="1245612"/>
            <a:ext cx="4325701" cy="3495701"/>
          </a:xfrm>
          <a:prstGeom prst="rect">
            <a:avLst/>
          </a:prstGeom>
        </p:spPr>
      </p:pic>
    </p:spTree>
    <p:extLst>
      <p:ext uri="{BB962C8B-B14F-4D97-AF65-F5344CB8AC3E}">
        <p14:creationId xmlns:p14="http://schemas.microsoft.com/office/powerpoint/2010/main" val="353979621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sp>
        <p:nvSpPr>
          <p:cNvPr id="646" name="Google Shape;646;p33"/>
          <p:cNvSpPr txBox="1">
            <a:spLocks noGrp="1"/>
          </p:cNvSpPr>
          <p:nvPr>
            <p:ph type="title"/>
          </p:nvPr>
        </p:nvSpPr>
        <p:spPr>
          <a:xfrm>
            <a:off x="2015354" y="615012"/>
            <a:ext cx="4522305" cy="58347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Documentación de API</a:t>
            </a:r>
            <a:endParaRPr dirty="0"/>
          </a:p>
        </p:txBody>
      </p:sp>
      <p:cxnSp>
        <p:nvCxnSpPr>
          <p:cNvPr id="8" name="Google Shape;137;p27"/>
          <p:cNvCxnSpPr/>
          <p:nvPr/>
        </p:nvCxnSpPr>
        <p:spPr>
          <a:xfrm>
            <a:off x="2015354" y="567891"/>
            <a:ext cx="0" cy="630600"/>
          </a:xfrm>
          <a:prstGeom prst="straightConnector1">
            <a:avLst/>
          </a:prstGeom>
          <a:noFill/>
          <a:ln w="19050" cap="flat" cmpd="sng">
            <a:solidFill>
              <a:srgbClr val="F3F3F3"/>
            </a:solidFill>
            <a:prstDash val="solid"/>
            <a:round/>
            <a:headEnd type="oval" w="med" len="med"/>
            <a:tailEnd type="oval" w="med" len="med"/>
          </a:ln>
        </p:spPr>
      </p:cxnSp>
      <p:sp>
        <p:nvSpPr>
          <p:cNvPr id="9" name="Google Shape;136;p27"/>
          <p:cNvSpPr txBox="1">
            <a:spLocks/>
          </p:cNvSpPr>
          <p:nvPr/>
        </p:nvSpPr>
        <p:spPr>
          <a:xfrm>
            <a:off x="0" y="4922784"/>
            <a:ext cx="3352799" cy="220716"/>
          </a:xfrm>
          <a:prstGeom prst="rect">
            <a:avLst/>
          </a:prstGeom>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dirty="0">
                <a:ln>
                  <a:noFill/>
                </a:ln>
                <a:solidFill>
                  <a:srgbClr val="000000"/>
                </a:solidFill>
                <a:effectLst/>
                <a:uLnTx/>
                <a:uFillTx/>
                <a:latin typeface="Arial"/>
                <a:ea typeface="Arial"/>
                <a:cs typeface="Arial"/>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Arial"/>
                <a:cs typeface="Arial"/>
                <a:sym typeface="Arial"/>
              </a:rPr>
              <a:t>Facilitador: </a:t>
            </a:r>
            <a:r>
              <a:rPr kumimoji="0" lang="es-ES" sz="1400" b="0" i="0" u="none" strike="noStrike" kern="0" cap="none" spc="0" normalizeH="0" baseline="0" noProof="0" dirty="0" err="1">
                <a:ln>
                  <a:noFill/>
                </a:ln>
                <a:solidFill>
                  <a:schemeClr val="bg1">
                    <a:lumMod val="60000"/>
                    <a:lumOff val="40000"/>
                  </a:schemeClr>
                </a:solidFill>
                <a:effectLst/>
                <a:uLnTx/>
                <a:uFillTx/>
                <a:latin typeface="Fira Sans Condensed Light" charset="0"/>
                <a:ea typeface="Arial"/>
                <a:cs typeface="Arial"/>
                <a:sym typeface="Arial"/>
              </a:rPr>
              <a:t>PhD</a:t>
            </a: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Arial"/>
                <a:cs typeface="Arial"/>
                <a:sym typeface="Arial"/>
              </a:rPr>
              <a:t> Alfredo García Suárez</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br>
              <a:rPr kumimoji="0" lang="es-ES" sz="1400" b="0" i="0" u="none" strike="noStrike" kern="0" cap="none" spc="0" normalizeH="0" baseline="0" noProof="0" dirty="0">
                <a:ln>
                  <a:noFill/>
                </a:ln>
                <a:solidFill>
                  <a:srgbClr val="000000"/>
                </a:solidFill>
                <a:effectLst/>
                <a:uLnTx/>
                <a:uFillTx/>
                <a:latin typeface="Arial"/>
                <a:ea typeface="Arial"/>
                <a:cs typeface="Arial"/>
                <a:sym typeface="Arial"/>
              </a:rPr>
            </a:br>
            <a:endParaRPr kumimoji="0" lang="es-ES"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pic>
        <p:nvPicPr>
          <p:cNvPr id="2" name="Picture 2" descr="Virtual Horizon BUAP">
            <a:extLst>
              <a:ext uri="{FF2B5EF4-FFF2-40B4-BE49-F238E27FC236}">
                <a16:creationId xmlns:a16="http://schemas.microsoft.com/office/drawing/2014/main" id="{E4742490-BBE5-9AC8-65BF-B0678E0E4C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3913" y="102446"/>
            <a:ext cx="1931133" cy="97714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a:extLst>
              <a:ext uri="{FF2B5EF4-FFF2-40B4-BE49-F238E27FC236}">
                <a16:creationId xmlns:a16="http://schemas.microsoft.com/office/drawing/2014/main" id="{5BBDE05F-97EF-912B-2DA3-B82DBC62C4E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1206" y="209702"/>
            <a:ext cx="1394098" cy="139409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ome · Redocly">
            <a:extLst>
              <a:ext uri="{FF2B5EF4-FFF2-40B4-BE49-F238E27FC236}">
                <a16:creationId xmlns:a16="http://schemas.microsoft.com/office/drawing/2014/main" id="{14D246AF-B08B-2601-83AB-D882F1B7BA6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9353" y="2011832"/>
            <a:ext cx="6988486" cy="18887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191398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sp>
        <p:nvSpPr>
          <p:cNvPr id="646" name="Google Shape;646;p33"/>
          <p:cNvSpPr txBox="1">
            <a:spLocks noGrp="1"/>
          </p:cNvSpPr>
          <p:nvPr>
            <p:ph type="title"/>
          </p:nvPr>
        </p:nvSpPr>
        <p:spPr>
          <a:xfrm>
            <a:off x="2015354" y="615012"/>
            <a:ext cx="4522305" cy="58347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Documentación de API</a:t>
            </a:r>
            <a:endParaRPr dirty="0"/>
          </a:p>
        </p:txBody>
      </p:sp>
      <p:cxnSp>
        <p:nvCxnSpPr>
          <p:cNvPr id="8" name="Google Shape;137;p27"/>
          <p:cNvCxnSpPr/>
          <p:nvPr/>
        </p:nvCxnSpPr>
        <p:spPr>
          <a:xfrm>
            <a:off x="2015354" y="567891"/>
            <a:ext cx="0" cy="630600"/>
          </a:xfrm>
          <a:prstGeom prst="straightConnector1">
            <a:avLst/>
          </a:prstGeom>
          <a:noFill/>
          <a:ln w="19050" cap="flat" cmpd="sng">
            <a:solidFill>
              <a:srgbClr val="F3F3F3"/>
            </a:solidFill>
            <a:prstDash val="solid"/>
            <a:round/>
            <a:headEnd type="oval" w="med" len="med"/>
            <a:tailEnd type="oval" w="med" len="med"/>
          </a:ln>
        </p:spPr>
      </p:cxnSp>
      <p:sp>
        <p:nvSpPr>
          <p:cNvPr id="9" name="Google Shape;136;p27"/>
          <p:cNvSpPr txBox="1">
            <a:spLocks/>
          </p:cNvSpPr>
          <p:nvPr/>
        </p:nvSpPr>
        <p:spPr>
          <a:xfrm>
            <a:off x="0" y="4922784"/>
            <a:ext cx="3352799" cy="220716"/>
          </a:xfrm>
          <a:prstGeom prst="rect">
            <a:avLst/>
          </a:prstGeom>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dirty="0">
                <a:ln>
                  <a:noFill/>
                </a:ln>
                <a:solidFill>
                  <a:srgbClr val="000000"/>
                </a:solidFill>
                <a:effectLst/>
                <a:uLnTx/>
                <a:uFillTx/>
                <a:latin typeface="Arial"/>
                <a:ea typeface="Arial"/>
                <a:cs typeface="Arial"/>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Arial"/>
                <a:cs typeface="Arial"/>
                <a:sym typeface="Arial"/>
              </a:rPr>
              <a:t>Facilitador: </a:t>
            </a:r>
            <a:r>
              <a:rPr kumimoji="0" lang="es-ES" sz="1400" b="0" i="0" u="none" strike="noStrike" kern="0" cap="none" spc="0" normalizeH="0" baseline="0" noProof="0" dirty="0" err="1">
                <a:ln>
                  <a:noFill/>
                </a:ln>
                <a:solidFill>
                  <a:schemeClr val="bg1">
                    <a:lumMod val="60000"/>
                    <a:lumOff val="40000"/>
                  </a:schemeClr>
                </a:solidFill>
                <a:effectLst/>
                <a:uLnTx/>
                <a:uFillTx/>
                <a:latin typeface="Fira Sans Condensed Light" charset="0"/>
                <a:ea typeface="Arial"/>
                <a:cs typeface="Arial"/>
                <a:sym typeface="Arial"/>
              </a:rPr>
              <a:t>PhD</a:t>
            </a: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Arial"/>
                <a:cs typeface="Arial"/>
                <a:sym typeface="Arial"/>
              </a:rPr>
              <a:t> Alfredo García Suárez</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br>
              <a:rPr kumimoji="0" lang="es-ES" sz="1400" b="0" i="0" u="none" strike="noStrike" kern="0" cap="none" spc="0" normalizeH="0" baseline="0" noProof="0" dirty="0">
                <a:ln>
                  <a:noFill/>
                </a:ln>
                <a:solidFill>
                  <a:srgbClr val="000000"/>
                </a:solidFill>
                <a:effectLst/>
                <a:uLnTx/>
                <a:uFillTx/>
                <a:latin typeface="Arial"/>
                <a:ea typeface="Arial"/>
                <a:cs typeface="Arial"/>
                <a:sym typeface="Arial"/>
              </a:rPr>
            </a:br>
            <a:endParaRPr kumimoji="0" lang="es-ES"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pic>
        <p:nvPicPr>
          <p:cNvPr id="2" name="Picture 2" descr="Virtual Horizon BUAP">
            <a:extLst>
              <a:ext uri="{FF2B5EF4-FFF2-40B4-BE49-F238E27FC236}">
                <a16:creationId xmlns:a16="http://schemas.microsoft.com/office/drawing/2014/main" id="{E4742490-BBE5-9AC8-65BF-B0678E0E4C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3913" y="102446"/>
            <a:ext cx="1931133" cy="97714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a:extLst>
              <a:ext uri="{FF2B5EF4-FFF2-40B4-BE49-F238E27FC236}">
                <a16:creationId xmlns:a16="http://schemas.microsoft.com/office/drawing/2014/main" id="{5BBDE05F-97EF-912B-2DA3-B82DBC62C4E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1206" y="209702"/>
            <a:ext cx="1394098" cy="1394098"/>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n 4">
            <a:extLst>
              <a:ext uri="{FF2B5EF4-FFF2-40B4-BE49-F238E27FC236}">
                <a16:creationId xmlns:a16="http://schemas.microsoft.com/office/drawing/2014/main" id="{1A90A3BA-0EF6-759E-15A5-8A506D76CFB4}"/>
              </a:ext>
            </a:extLst>
          </p:cNvPr>
          <p:cNvPicPr>
            <a:picLocks noChangeAspect="1"/>
          </p:cNvPicPr>
          <p:nvPr/>
        </p:nvPicPr>
        <p:blipFill rotWithShape="1">
          <a:blip r:embed="rId5"/>
          <a:srcRect t="4055" r="47820" b="35263"/>
          <a:stretch/>
        </p:blipFill>
        <p:spPr>
          <a:xfrm>
            <a:off x="1865304" y="1315282"/>
            <a:ext cx="5232294" cy="3421073"/>
          </a:xfrm>
          <a:prstGeom prst="rect">
            <a:avLst/>
          </a:prstGeom>
        </p:spPr>
      </p:pic>
    </p:spTree>
    <p:extLst>
      <p:ext uri="{BB962C8B-B14F-4D97-AF65-F5344CB8AC3E}">
        <p14:creationId xmlns:p14="http://schemas.microsoft.com/office/powerpoint/2010/main" val="392915336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sp>
        <p:nvSpPr>
          <p:cNvPr id="646" name="Google Shape;646;p33"/>
          <p:cNvSpPr txBox="1">
            <a:spLocks noGrp="1"/>
          </p:cNvSpPr>
          <p:nvPr>
            <p:ph type="title"/>
          </p:nvPr>
        </p:nvSpPr>
        <p:spPr>
          <a:xfrm>
            <a:off x="2015354" y="615012"/>
            <a:ext cx="4918506" cy="58347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Aplicaciones para interactuar con Backend (Cliente API)</a:t>
            </a:r>
            <a:endParaRPr dirty="0"/>
          </a:p>
        </p:txBody>
      </p:sp>
      <p:cxnSp>
        <p:nvCxnSpPr>
          <p:cNvPr id="8" name="Google Shape;137;p27"/>
          <p:cNvCxnSpPr/>
          <p:nvPr/>
        </p:nvCxnSpPr>
        <p:spPr>
          <a:xfrm>
            <a:off x="2015354" y="567891"/>
            <a:ext cx="0" cy="630600"/>
          </a:xfrm>
          <a:prstGeom prst="straightConnector1">
            <a:avLst/>
          </a:prstGeom>
          <a:noFill/>
          <a:ln w="19050" cap="flat" cmpd="sng">
            <a:solidFill>
              <a:srgbClr val="F3F3F3"/>
            </a:solidFill>
            <a:prstDash val="solid"/>
            <a:round/>
            <a:headEnd type="oval" w="med" len="med"/>
            <a:tailEnd type="oval" w="med" len="med"/>
          </a:ln>
        </p:spPr>
      </p:cxnSp>
      <p:sp>
        <p:nvSpPr>
          <p:cNvPr id="9" name="Google Shape;136;p27"/>
          <p:cNvSpPr txBox="1">
            <a:spLocks/>
          </p:cNvSpPr>
          <p:nvPr/>
        </p:nvSpPr>
        <p:spPr>
          <a:xfrm>
            <a:off x="0" y="4922784"/>
            <a:ext cx="3352799" cy="220716"/>
          </a:xfrm>
          <a:prstGeom prst="rect">
            <a:avLst/>
          </a:prstGeom>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dirty="0">
                <a:ln>
                  <a:noFill/>
                </a:ln>
                <a:solidFill>
                  <a:srgbClr val="000000"/>
                </a:solidFill>
                <a:effectLst/>
                <a:uLnTx/>
                <a:uFillTx/>
                <a:latin typeface="Arial"/>
                <a:ea typeface="Arial"/>
                <a:cs typeface="Arial"/>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Arial"/>
                <a:cs typeface="Arial"/>
                <a:sym typeface="Arial"/>
              </a:rPr>
              <a:t>Facilitador: </a:t>
            </a:r>
            <a:r>
              <a:rPr kumimoji="0" lang="es-ES" sz="1400" b="0" i="0" u="none" strike="noStrike" kern="0" cap="none" spc="0" normalizeH="0" baseline="0" noProof="0" dirty="0" err="1">
                <a:ln>
                  <a:noFill/>
                </a:ln>
                <a:solidFill>
                  <a:schemeClr val="bg1">
                    <a:lumMod val="60000"/>
                    <a:lumOff val="40000"/>
                  </a:schemeClr>
                </a:solidFill>
                <a:effectLst/>
                <a:uLnTx/>
                <a:uFillTx/>
                <a:latin typeface="Fira Sans Condensed Light" charset="0"/>
                <a:ea typeface="Arial"/>
                <a:cs typeface="Arial"/>
                <a:sym typeface="Arial"/>
              </a:rPr>
              <a:t>PhD</a:t>
            </a: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Arial"/>
                <a:cs typeface="Arial"/>
                <a:sym typeface="Arial"/>
              </a:rPr>
              <a:t> Alfredo García Suárez</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br>
              <a:rPr kumimoji="0" lang="es-ES" sz="1400" b="0" i="0" u="none" strike="noStrike" kern="0" cap="none" spc="0" normalizeH="0" baseline="0" noProof="0" dirty="0">
                <a:ln>
                  <a:noFill/>
                </a:ln>
                <a:solidFill>
                  <a:srgbClr val="000000"/>
                </a:solidFill>
                <a:effectLst/>
                <a:uLnTx/>
                <a:uFillTx/>
                <a:latin typeface="Arial"/>
                <a:ea typeface="Arial"/>
                <a:cs typeface="Arial"/>
                <a:sym typeface="Arial"/>
              </a:rPr>
            </a:br>
            <a:endParaRPr kumimoji="0" lang="es-ES"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pic>
        <p:nvPicPr>
          <p:cNvPr id="2" name="Picture 2" descr="Virtual Horizon BUAP">
            <a:extLst>
              <a:ext uri="{FF2B5EF4-FFF2-40B4-BE49-F238E27FC236}">
                <a16:creationId xmlns:a16="http://schemas.microsoft.com/office/drawing/2014/main" id="{E4742490-BBE5-9AC8-65BF-B0678E0E4C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3913" y="102446"/>
            <a:ext cx="1931133" cy="97714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a:extLst>
              <a:ext uri="{FF2B5EF4-FFF2-40B4-BE49-F238E27FC236}">
                <a16:creationId xmlns:a16="http://schemas.microsoft.com/office/drawing/2014/main" id="{5BBDE05F-97EF-912B-2DA3-B82DBC62C4E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1206" y="209702"/>
            <a:ext cx="1394098" cy="1394098"/>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Postman I: Explorando la herramienta - Sngular">
            <a:extLst>
              <a:ext uri="{FF2B5EF4-FFF2-40B4-BE49-F238E27FC236}">
                <a16:creationId xmlns:a16="http://schemas.microsoft.com/office/drawing/2014/main" id="{352C4156-B038-B859-7BAE-9035402F950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65304" y="1731961"/>
            <a:ext cx="5330419" cy="27855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562712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sp>
        <p:nvSpPr>
          <p:cNvPr id="646" name="Google Shape;646;p33"/>
          <p:cNvSpPr txBox="1">
            <a:spLocks noGrp="1"/>
          </p:cNvSpPr>
          <p:nvPr>
            <p:ph type="title"/>
          </p:nvPr>
        </p:nvSpPr>
        <p:spPr>
          <a:xfrm>
            <a:off x="2015354" y="615012"/>
            <a:ext cx="4918506" cy="58347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Aplicaciones para interactuar con Backend (Cliente API)</a:t>
            </a:r>
            <a:endParaRPr dirty="0"/>
          </a:p>
        </p:txBody>
      </p:sp>
      <p:cxnSp>
        <p:nvCxnSpPr>
          <p:cNvPr id="8" name="Google Shape;137;p27"/>
          <p:cNvCxnSpPr/>
          <p:nvPr/>
        </p:nvCxnSpPr>
        <p:spPr>
          <a:xfrm>
            <a:off x="2015354" y="567891"/>
            <a:ext cx="0" cy="630600"/>
          </a:xfrm>
          <a:prstGeom prst="straightConnector1">
            <a:avLst/>
          </a:prstGeom>
          <a:noFill/>
          <a:ln w="19050" cap="flat" cmpd="sng">
            <a:solidFill>
              <a:srgbClr val="F3F3F3"/>
            </a:solidFill>
            <a:prstDash val="solid"/>
            <a:round/>
            <a:headEnd type="oval" w="med" len="med"/>
            <a:tailEnd type="oval" w="med" len="med"/>
          </a:ln>
        </p:spPr>
      </p:cxnSp>
      <p:sp>
        <p:nvSpPr>
          <p:cNvPr id="9" name="Google Shape;136;p27"/>
          <p:cNvSpPr txBox="1">
            <a:spLocks/>
          </p:cNvSpPr>
          <p:nvPr/>
        </p:nvSpPr>
        <p:spPr>
          <a:xfrm>
            <a:off x="0" y="4922784"/>
            <a:ext cx="3352799" cy="220716"/>
          </a:xfrm>
          <a:prstGeom prst="rect">
            <a:avLst/>
          </a:prstGeom>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dirty="0">
                <a:ln>
                  <a:noFill/>
                </a:ln>
                <a:solidFill>
                  <a:srgbClr val="000000"/>
                </a:solidFill>
                <a:effectLst/>
                <a:uLnTx/>
                <a:uFillTx/>
                <a:latin typeface="Arial"/>
                <a:ea typeface="Arial"/>
                <a:cs typeface="Arial"/>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Arial"/>
                <a:cs typeface="Arial"/>
                <a:sym typeface="Arial"/>
              </a:rPr>
              <a:t>Facilitador: </a:t>
            </a:r>
            <a:r>
              <a:rPr kumimoji="0" lang="es-ES" sz="1400" b="0" i="0" u="none" strike="noStrike" kern="0" cap="none" spc="0" normalizeH="0" baseline="0" noProof="0" dirty="0" err="1">
                <a:ln>
                  <a:noFill/>
                </a:ln>
                <a:solidFill>
                  <a:schemeClr val="bg1">
                    <a:lumMod val="60000"/>
                    <a:lumOff val="40000"/>
                  </a:schemeClr>
                </a:solidFill>
                <a:effectLst/>
                <a:uLnTx/>
                <a:uFillTx/>
                <a:latin typeface="Fira Sans Condensed Light" charset="0"/>
                <a:ea typeface="Arial"/>
                <a:cs typeface="Arial"/>
                <a:sym typeface="Arial"/>
              </a:rPr>
              <a:t>PhD</a:t>
            </a: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Arial"/>
                <a:cs typeface="Arial"/>
                <a:sym typeface="Arial"/>
              </a:rPr>
              <a:t> Alfredo García Suárez</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br>
              <a:rPr kumimoji="0" lang="es-ES" sz="1400" b="0" i="0" u="none" strike="noStrike" kern="0" cap="none" spc="0" normalizeH="0" baseline="0" noProof="0" dirty="0">
                <a:ln>
                  <a:noFill/>
                </a:ln>
                <a:solidFill>
                  <a:srgbClr val="000000"/>
                </a:solidFill>
                <a:effectLst/>
                <a:uLnTx/>
                <a:uFillTx/>
                <a:latin typeface="Arial"/>
                <a:ea typeface="Arial"/>
                <a:cs typeface="Arial"/>
                <a:sym typeface="Arial"/>
              </a:rPr>
            </a:br>
            <a:endParaRPr kumimoji="0" lang="es-ES"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pic>
        <p:nvPicPr>
          <p:cNvPr id="2" name="Picture 2" descr="Virtual Horizon BUAP">
            <a:extLst>
              <a:ext uri="{FF2B5EF4-FFF2-40B4-BE49-F238E27FC236}">
                <a16:creationId xmlns:a16="http://schemas.microsoft.com/office/drawing/2014/main" id="{E4742490-BBE5-9AC8-65BF-B0678E0E4C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3913" y="102446"/>
            <a:ext cx="1931133" cy="97714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a:extLst>
              <a:ext uri="{FF2B5EF4-FFF2-40B4-BE49-F238E27FC236}">
                <a16:creationId xmlns:a16="http://schemas.microsoft.com/office/drawing/2014/main" id="{5BBDE05F-97EF-912B-2DA3-B82DBC62C4E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1206" y="209702"/>
            <a:ext cx="1394098" cy="1394098"/>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Thunder Client - Postman dentro de Visual Studio Code - YouTube">
            <a:extLst>
              <a:ext uri="{FF2B5EF4-FFF2-40B4-BE49-F238E27FC236}">
                <a16:creationId xmlns:a16="http://schemas.microsoft.com/office/drawing/2014/main" id="{F8E96A4A-DDFA-EEE3-5381-60448434277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68255" y="1650921"/>
            <a:ext cx="5293622" cy="2977662"/>
          </a:xfrm>
          <a:prstGeom prst="rect">
            <a:avLst/>
          </a:prstGeom>
          <a:noFill/>
          <a:extLst>
            <a:ext uri="{909E8E84-426E-40DD-AFC4-6F175D3DCCD1}">
              <a14:hiddenFill xmlns:a14="http://schemas.microsoft.com/office/drawing/2010/main">
                <a:solidFill>
                  <a:srgbClr val="FFFFFF"/>
                </a:solidFill>
              </a14:hiddenFill>
            </a:ext>
          </a:extLst>
        </p:spPr>
      </p:pic>
      <p:sp>
        <p:nvSpPr>
          <p:cNvPr id="3" name="Google Shape;1762;p45">
            <a:extLst>
              <a:ext uri="{FF2B5EF4-FFF2-40B4-BE49-F238E27FC236}">
                <a16:creationId xmlns:a16="http://schemas.microsoft.com/office/drawing/2014/main" id="{9FE5453E-BB47-841C-17D6-0E6AD0CDC391}"/>
              </a:ext>
            </a:extLst>
          </p:cNvPr>
          <p:cNvSpPr txBox="1">
            <a:spLocks/>
          </p:cNvSpPr>
          <p:nvPr/>
        </p:nvSpPr>
        <p:spPr>
          <a:xfrm>
            <a:off x="6373683" y="3018585"/>
            <a:ext cx="2910993" cy="1171399"/>
          </a:xfrm>
          <a:prstGeom prst="rect">
            <a:avLst/>
          </a:prstGeom>
          <a:noFill/>
          <a:ln>
            <a:noFill/>
          </a:ln>
        </p:spPr>
        <p:txBody>
          <a:bodyPr spcFirstLastPara="1" wrap="square" lIns="91425" tIns="274300" rIns="91425" bIns="91425" anchor="ctr"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1pPr>
            <a:lvl2pPr marL="914400" marR="0" lvl="1"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2pPr>
            <a:lvl3pPr marL="1371600" marR="0" lvl="2"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3pPr>
            <a:lvl4pPr marL="1828800" marR="0" lvl="3"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4pPr>
            <a:lvl5pPr marL="2286000" marR="0" lvl="4"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5pPr>
            <a:lvl6pPr marL="2743200" marR="0" lvl="5"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6pPr>
            <a:lvl7pPr marL="3200400" marR="0" lvl="6"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7pPr>
            <a:lvl8pPr marL="3657600" marR="0" lvl="7"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8pPr>
            <a:lvl9pPr marL="4114800" marR="0" lvl="8" indent="-304800" algn="l" rtl="0">
              <a:lnSpc>
                <a:spcPct val="115000"/>
              </a:lnSpc>
              <a:spcBef>
                <a:spcPts val="1600"/>
              </a:spcBef>
              <a:spcAft>
                <a:spcPts val="160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9pPr>
          </a:lstStyle>
          <a:p>
            <a:pPr marL="152400" indent="0">
              <a:buNone/>
            </a:pPr>
            <a:r>
              <a:rPr lang="es-ES" sz="1800" b="1" dirty="0">
                <a:solidFill>
                  <a:schemeClr val="accent6">
                    <a:lumMod val="60000"/>
                    <a:lumOff val="40000"/>
                  </a:schemeClr>
                </a:solidFill>
              </a:rPr>
              <a:t>Descargamos extensión</a:t>
            </a:r>
            <a:endParaRPr lang="es-ES" sz="1400" b="1" dirty="0"/>
          </a:p>
        </p:txBody>
      </p:sp>
    </p:spTree>
    <p:extLst>
      <p:ext uri="{BB962C8B-B14F-4D97-AF65-F5344CB8AC3E}">
        <p14:creationId xmlns:p14="http://schemas.microsoft.com/office/powerpoint/2010/main" val="37081982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30"/>
          <p:cNvSpPr txBox="1">
            <a:spLocks noGrp="1"/>
          </p:cNvSpPr>
          <p:nvPr>
            <p:ph type="title"/>
          </p:nvPr>
        </p:nvSpPr>
        <p:spPr>
          <a:xfrm>
            <a:off x="522825" y="971850"/>
            <a:ext cx="3787800" cy="3199800"/>
          </a:xfrm>
          <a:prstGeom prst="rect">
            <a:avLst/>
          </a:prstGeom>
        </p:spPr>
        <p:txBody>
          <a:bodyPr spcFirstLastPara="1" wrap="square" lIns="91425" tIns="91425" rIns="91425" bIns="91425" anchor="ctr" anchorCtr="0">
            <a:noAutofit/>
          </a:bodyPr>
          <a:lstStyle/>
          <a:p>
            <a:pPr lvl="0"/>
            <a:r>
              <a:rPr lang="en" sz="4000" dirty="0"/>
              <a:t>Clase Anterior</a:t>
            </a:r>
            <a:endParaRPr sz="4000" dirty="0"/>
          </a:p>
        </p:txBody>
      </p:sp>
      <p:sp>
        <p:nvSpPr>
          <p:cNvPr id="175" name="Google Shape;175;p30"/>
          <p:cNvSpPr txBox="1">
            <a:spLocks noGrp="1"/>
          </p:cNvSpPr>
          <p:nvPr>
            <p:ph type="subTitle" idx="1"/>
          </p:nvPr>
        </p:nvSpPr>
        <p:spPr>
          <a:xfrm>
            <a:off x="4917750" y="3290550"/>
            <a:ext cx="3175216" cy="881100"/>
          </a:xfrm>
          <a:prstGeom prst="rect">
            <a:avLst/>
          </a:prstGeom>
        </p:spPr>
        <p:txBody>
          <a:bodyPr spcFirstLastPara="1" wrap="square" lIns="91425" tIns="91425" rIns="91425" bIns="91425" anchor="t" anchorCtr="0">
            <a:noAutofit/>
          </a:bodyPr>
          <a:lstStyle/>
          <a:p>
            <a:pPr marL="146050" lvl="0" indent="0">
              <a:buSzPts val="1300"/>
            </a:pPr>
            <a:r>
              <a:rPr lang="es-ES" dirty="0"/>
              <a:t> -Repaso</a:t>
            </a:r>
            <a:endParaRPr dirty="0"/>
          </a:p>
        </p:txBody>
      </p:sp>
      <p:sp>
        <p:nvSpPr>
          <p:cNvPr id="176" name="Google Shape;176;p30"/>
          <p:cNvSpPr txBox="1">
            <a:spLocks noGrp="1"/>
          </p:cNvSpPr>
          <p:nvPr>
            <p:ph type="title" idx="2"/>
          </p:nvPr>
        </p:nvSpPr>
        <p:spPr>
          <a:xfrm>
            <a:off x="4849169" y="1001125"/>
            <a:ext cx="2234743" cy="181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01</a:t>
            </a:r>
            <a:endParaRPr dirty="0"/>
          </a:p>
        </p:txBody>
      </p:sp>
      <p:cxnSp>
        <p:nvCxnSpPr>
          <p:cNvPr id="177" name="Google Shape;177;p30"/>
          <p:cNvCxnSpPr/>
          <p:nvPr/>
        </p:nvCxnSpPr>
        <p:spPr>
          <a:xfrm rot="10800000" flipH="1">
            <a:off x="5001175" y="3111650"/>
            <a:ext cx="3425700" cy="2100"/>
          </a:xfrm>
          <a:prstGeom prst="straightConnector1">
            <a:avLst/>
          </a:prstGeom>
          <a:noFill/>
          <a:ln w="19050" cap="flat" cmpd="sng">
            <a:solidFill>
              <a:srgbClr val="F3F3F3"/>
            </a:solidFill>
            <a:prstDash val="solid"/>
            <a:round/>
            <a:headEnd type="oval" w="med" len="med"/>
            <a:tailEnd type="oval" w="med" len="med"/>
          </a:ln>
        </p:spPr>
      </p:cxnSp>
      <p:sp>
        <p:nvSpPr>
          <p:cNvPr id="7" name="Google Shape;136;p27"/>
          <p:cNvSpPr txBox="1">
            <a:spLocks/>
          </p:cNvSpPr>
          <p:nvPr/>
        </p:nvSpPr>
        <p:spPr>
          <a:xfrm>
            <a:off x="0" y="4922784"/>
            <a:ext cx="3352799" cy="220716"/>
          </a:xfrm>
          <a:prstGeom prst="rect">
            <a:avLst/>
          </a:prstGeom>
          <a:noFill/>
          <a:ln>
            <a:noFill/>
          </a:ln>
        </p:spPr>
        <p:txBody>
          <a:bodyPr spcFirstLastPara="1" wrap="square" lIns="91425" tIns="91425" rIns="91425" bIns="91425" anchor="ctr" anchorCtr="0">
            <a:noAutofit/>
          </a:bodyPr>
          <a:lstStyle/>
          <a:p>
            <a:pPr marL="457200" marR="0" lvl="0" indent="-304800" algn="l" defTabSz="914400" rtl="0" eaLnBrk="1" fontAlgn="auto" latinLnBrk="0" hangingPunct="1">
              <a:lnSpc>
                <a:spcPct val="100000"/>
              </a:lnSpc>
              <a:spcBef>
                <a:spcPts val="0"/>
              </a:spcBef>
              <a:spcAft>
                <a:spcPts val="0"/>
              </a:spcAft>
              <a:buClr>
                <a:srgbClr val="F3F3F3"/>
              </a:buClr>
              <a:buSzPts val="2100"/>
              <a:buFont typeface="Fira Sans Condensed Light"/>
              <a:buNone/>
              <a:tabLst/>
              <a:defRPr/>
            </a:pPr>
            <a:r>
              <a:rPr kumimoji="0" lang="es-ES" sz="1400" b="0" i="0" u="none" strike="noStrike" kern="0" cap="none" spc="0" normalizeH="0" baseline="0" noProof="0">
                <a:ln>
                  <a:noFill/>
                </a:ln>
                <a:solidFill>
                  <a:srgbClr val="F3F3F3"/>
                </a:solidFill>
                <a:effectLst/>
                <a:uLnTx/>
                <a:uFillTx/>
                <a:latin typeface="Fira Sans Condensed Light"/>
                <a:ea typeface="Fira Sans Condensed Light"/>
                <a:cs typeface="Fira Sans Condensed Light"/>
                <a:sym typeface="Fira Sans Condensed Light"/>
              </a:rPr>
              <a:t>   </a:t>
            </a:r>
          </a:p>
          <a:p>
            <a:pPr marL="457200" marR="0" lvl="0" indent="-304800" algn="l" defTabSz="914400" rtl="0" eaLnBrk="1" fontAlgn="auto" latinLnBrk="0" hangingPunct="1">
              <a:lnSpc>
                <a:spcPct val="100000"/>
              </a:lnSpc>
              <a:spcBef>
                <a:spcPts val="0"/>
              </a:spcBef>
              <a:spcAft>
                <a:spcPts val="0"/>
              </a:spcAft>
              <a:buClr>
                <a:srgbClr val="F3F3F3"/>
              </a:buClr>
              <a:buSzPts val="2100"/>
              <a:buFont typeface="Fira Sans Condensed Light"/>
              <a:buNone/>
              <a:tabLst/>
              <a:defRPr/>
            </a:pPr>
            <a:r>
              <a:rPr kumimoji="0" lang="es-ES" sz="1400" b="0" i="0" u="none" strike="noStrike" kern="0" cap="none" spc="0" normalizeH="0" baseline="0" noProof="0">
                <a:ln>
                  <a:noFill/>
                </a:ln>
                <a:solidFill>
                  <a:schemeClr val="bg1">
                    <a:lumMod val="60000"/>
                    <a:lumOff val="40000"/>
                  </a:schemeClr>
                </a:solidFill>
                <a:effectLst/>
                <a:uLnTx/>
                <a:uFillTx/>
                <a:latin typeface="Fira Sans Condensed Light" charset="0"/>
                <a:ea typeface="Fira Sans Condensed Light"/>
                <a:cs typeface="Fira Sans Condensed Light"/>
                <a:sym typeface="Fira Sans Condensed Light"/>
              </a:rPr>
              <a:t>Facilitador: PhD Alfredo García Suárez</a:t>
            </a:r>
          </a:p>
          <a:p>
            <a:pPr marL="457200" marR="0" lvl="0" indent="-304800" algn="l" defTabSz="914400" rtl="0" eaLnBrk="1" fontAlgn="auto" latinLnBrk="0" hangingPunct="1">
              <a:lnSpc>
                <a:spcPct val="100000"/>
              </a:lnSpc>
              <a:spcBef>
                <a:spcPts val="0"/>
              </a:spcBef>
              <a:spcAft>
                <a:spcPts val="0"/>
              </a:spcAft>
              <a:buClr>
                <a:srgbClr val="F3F3F3"/>
              </a:buClr>
              <a:buSzPts val="2100"/>
              <a:buFont typeface="Fira Sans Condensed Light"/>
              <a:buNone/>
              <a:tabLst/>
              <a:defRPr/>
            </a:pPr>
            <a:br>
              <a:rPr kumimoji="0" lang="es-ES" sz="1400" b="0" i="0" u="none" strike="noStrike" kern="0" cap="none" spc="0" normalizeH="0" baseline="0" noProof="0">
                <a:ln>
                  <a:noFill/>
                </a:ln>
                <a:solidFill>
                  <a:srgbClr val="F3F3F3"/>
                </a:solidFill>
                <a:effectLst/>
                <a:uLnTx/>
                <a:uFillTx/>
                <a:latin typeface="Fira Sans Condensed Light"/>
                <a:ea typeface="Fira Sans Condensed Light"/>
                <a:cs typeface="Fira Sans Condensed Light"/>
                <a:sym typeface="Fira Sans Condensed Light"/>
              </a:rPr>
            </a:br>
            <a:endParaRPr kumimoji="0" lang="es-ES" sz="14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endParaRPr>
          </a:p>
        </p:txBody>
      </p:sp>
      <p:pic>
        <p:nvPicPr>
          <p:cNvPr id="2" name="Picture 2" descr="Virtual Horizon BUAP">
            <a:extLst>
              <a:ext uri="{FF2B5EF4-FFF2-40B4-BE49-F238E27FC236}">
                <a16:creationId xmlns:a16="http://schemas.microsoft.com/office/drawing/2014/main" id="{7489796B-5FA5-6D9A-2D48-0393C0B1BF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3913" y="102446"/>
            <a:ext cx="1931133" cy="9771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177564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sp>
        <p:nvSpPr>
          <p:cNvPr id="646" name="Google Shape;646;p33"/>
          <p:cNvSpPr txBox="1">
            <a:spLocks noGrp="1"/>
          </p:cNvSpPr>
          <p:nvPr>
            <p:ph type="title"/>
          </p:nvPr>
        </p:nvSpPr>
        <p:spPr>
          <a:xfrm>
            <a:off x="2015354" y="615012"/>
            <a:ext cx="4918506" cy="58347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Métodos para interactuar con Backend (Cliente API)</a:t>
            </a:r>
            <a:endParaRPr dirty="0"/>
          </a:p>
        </p:txBody>
      </p:sp>
      <p:cxnSp>
        <p:nvCxnSpPr>
          <p:cNvPr id="8" name="Google Shape;137;p27"/>
          <p:cNvCxnSpPr/>
          <p:nvPr/>
        </p:nvCxnSpPr>
        <p:spPr>
          <a:xfrm>
            <a:off x="2015354" y="567891"/>
            <a:ext cx="0" cy="630600"/>
          </a:xfrm>
          <a:prstGeom prst="straightConnector1">
            <a:avLst/>
          </a:prstGeom>
          <a:noFill/>
          <a:ln w="19050" cap="flat" cmpd="sng">
            <a:solidFill>
              <a:srgbClr val="F3F3F3"/>
            </a:solidFill>
            <a:prstDash val="solid"/>
            <a:round/>
            <a:headEnd type="oval" w="med" len="med"/>
            <a:tailEnd type="oval" w="med" len="med"/>
          </a:ln>
        </p:spPr>
      </p:cxnSp>
      <p:sp>
        <p:nvSpPr>
          <p:cNvPr id="9" name="Google Shape;136;p27"/>
          <p:cNvSpPr txBox="1">
            <a:spLocks/>
          </p:cNvSpPr>
          <p:nvPr/>
        </p:nvSpPr>
        <p:spPr>
          <a:xfrm>
            <a:off x="0" y="4922784"/>
            <a:ext cx="3352799" cy="220716"/>
          </a:xfrm>
          <a:prstGeom prst="rect">
            <a:avLst/>
          </a:prstGeom>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dirty="0">
                <a:ln>
                  <a:noFill/>
                </a:ln>
                <a:solidFill>
                  <a:srgbClr val="000000"/>
                </a:solidFill>
                <a:effectLst/>
                <a:uLnTx/>
                <a:uFillTx/>
                <a:latin typeface="Arial"/>
                <a:ea typeface="Arial"/>
                <a:cs typeface="Arial"/>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Arial"/>
                <a:cs typeface="Arial"/>
                <a:sym typeface="Arial"/>
              </a:rPr>
              <a:t>Facilitador: </a:t>
            </a:r>
            <a:r>
              <a:rPr kumimoji="0" lang="es-ES" sz="1400" b="0" i="0" u="none" strike="noStrike" kern="0" cap="none" spc="0" normalizeH="0" baseline="0" noProof="0" dirty="0" err="1">
                <a:ln>
                  <a:noFill/>
                </a:ln>
                <a:solidFill>
                  <a:schemeClr val="bg1">
                    <a:lumMod val="60000"/>
                    <a:lumOff val="40000"/>
                  </a:schemeClr>
                </a:solidFill>
                <a:effectLst/>
                <a:uLnTx/>
                <a:uFillTx/>
                <a:latin typeface="Fira Sans Condensed Light" charset="0"/>
                <a:ea typeface="Arial"/>
                <a:cs typeface="Arial"/>
                <a:sym typeface="Arial"/>
              </a:rPr>
              <a:t>PhD</a:t>
            </a: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Arial"/>
                <a:cs typeface="Arial"/>
                <a:sym typeface="Arial"/>
              </a:rPr>
              <a:t> Alfredo García Suárez</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br>
              <a:rPr kumimoji="0" lang="es-ES" sz="1400" b="0" i="0" u="none" strike="noStrike" kern="0" cap="none" spc="0" normalizeH="0" baseline="0" noProof="0" dirty="0">
                <a:ln>
                  <a:noFill/>
                </a:ln>
                <a:solidFill>
                  <a:srgbClr val="000000"/>
                </a:solidFill>
                <a:effectLst/>
                <a:uLnTx/>
                <a:uFillTx/>
                <a:latin typeface="Arial"/>
                <a:ea typeface="Arial"/>
                <a:cs typeface="Arial"/>
                <a:sym typeface="Arial"/>
              </a:rPr>
            </a:br>
            <a:endParaRPr kumimoji="0" lang="es-ES"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pic>
        <p:nvPicPr>
          <p:cNvPr id="2" name="Picture 2" descr="Virtual Horizon BUAP">
            <a:extLst>
              <a:ext uri="{FF2B5EF4-FFF2-40B4-BE49-F238E27FC236}">
                <a16:creationId xmlns:a16="http://schemas.microsoft.com/office/drawing/2014/main" id="{E4742490-BBE5-9AC8-65BF-B0678E0E4C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3913" y="102446"/>
            <a:ext cx="1931133" cy="97714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a:extLst>
              <a:ext uri="{FF2B5EF4-FFF2-40B4-BE49-F238E27FC236}">
                <a16:creationId xmlns:a16="http://schemas.microsoft.com/office/drawing/2014/main" id="{5BBDE05F-97EF-912B-2DA3-B82DBC62C4E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1206" y="209702"/>
            <a:ext cx="1394098" cy="1394098"/>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Basic CRUD Operations - DEV Community 👩‍💻👨‍💻">
            <a:extLst>
              <a:ext uri="{FF2B5EF4-FFF2-40B4-BE49-F238E27FC236}">
                <a16:creationId xmlns:a16="http://schemas.microsoft.com/office/drawing/2014/main" id="{3A169871-74F9-612F-AEC9-7B3F886D82E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61184" y="1767525"/>
            <a:ext cx="4226846" cy="29915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12815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sp>
        <p:nvSpPr>
          <p:cNvPr id="646" name="Google Shape;646;p33"/>
          <p:cNvSpPr txBox="1">
            <a:spLocks noGrp="1"/>
          </p:cNvSpPr>
          <p:nvPr>
            <p:ph type="title"/>
          </p:nvPr>
        </p:nvSpPr>
        <p:spPr>
          <a:xfrm>
            <a:off x="2015354" y="615012"/>
            <a:ext cx="4918506" cy="58347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PATH</a:t>
            </a:r>
            <a:endParaRPr dirty="0"/>
          </a:p>
        </p:txBody>
      </p:sp>
      <p:cxnSp>
        <p:nvCxnSpPr>
          <p:cNvPr id="8" name="Google Shape;137;p27"/>
          <p:cNvCxnSpPr/>
          <p:nvPr/>
        </p:nvCxnSpPr>
        <p:spPr>
          <a:xfrm>
            <a:off x="2015354" y="567891"/>
            <a:ext cx="0" cy="630600"/>
          </a:xfrm>
          <a:prstGeom prst="straightConnector1">
            <a:avLst/>
          </a:prstGeom>
          <a:noFill/>
          <a:ln w="19050" cap="flat" cmpd="sng">
            <a:solidFill>
              <a:srgbClr val="F3F3F3"/>
            </a:solidFill>
            <a:prstDash val="solid"/>
            <a:round/>
            <a:headEnd type="oval" w="med" len="med"/>
            <a:tailEnd type="oval" w="med" len="med"/>
          </a:ln>
        </p:spPr>
      </p:cxnSp>
      <p:sp>
        <p:nvSpPr>
          <p:cNvPr id="9" name="Google Shape;136;p27"/>
          <p:cNvSpPr txBox="1">
            <a:spLocks/>
          </p:cNvSpPr>
          <p:nvPr/>
        </p:nvSpPr>
        <p:spPr>
          <a:xfrm>
            <a:off x="0" y="4922784"/>
            <a:ext cx="3352799" cy="220716"/>
          </a:xfrm>
          <a:prstGeom prst="rect">
            <a:avLst/>
          </a:prstGeom>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dirty="0">
                <a:ln>
                  <a:noFill/>
                </a:ln>
                <a:solidFill>
                  <a:srgbClr val="000000"/>
                </a:solidFill>
                <a:effectLst/>
                <a:uLnTx/>
                <a:uFillTx/>
                <a:latin typeface="Arial"/>
                <a:ea typeface="Arial"/>
                <a:cs typeface="Arial"/>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Arial"/>
                <a:cs typeface="Arial"/>
                <a:sym typeface="Arial"/>
              </a:rPr>
              <a:t>Facilitador: </a:t>
            </a:r>
            <a:r>
              <a:rPr kumimoji="0" lang="es-ES" sz="1400" b="0" i="0" u="none" strike="noStrike" kern="0" cap="none" spc="0" normalizeH="0" baseline="0" noProof="0" dirty="0" err="1">
                <a:ln>
                  <a:noFill/>
                </a:ln>
                <a:solidFill>
                  <a:schemeClr val="bg1">
                    <a:lumMod val="60000"/>
                    <a:lumOff val="40000"/>
                  </a:schemeClr>
                </a:solidFill>
                <a:effectLst/>
                <a:uLnTx/>
                <a:uFillTx/>
                <a:latin typeface="Fira Sans Condensed Light" charset="0"/>
                <a:ea typeface="Arial"/>
                <a:cs typeface="Arial"/>
                <a:sym typeface="Arial"/>
              </a:rPr>
              <a:t>PhD</a:t>
            </a: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Arial"/>
                <a:cs typeface="Arial"/>
                <a:sym typeface="Arial"/>
              </a:rPr>
              <a:t> Alfredo García Suárez</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br>
              <a:rPr kumimoji="0" lang="es-ES" sz="1400" b="0" i="0" u="none" strike="noStrike" kern="0" cap="none" spc="0" normalizeH="0" baseline="0" noProof="0" dirty="0">
                <a:ln>
                  <a:noFill/>
                </a:ln>
                <a:solidFill>
                  <a:srgbClr val="000000"/>
                </a:solidFill>
                <a:effectLst/>
                <a:uLnTx/>
                <a:uFillTx/>
                <a:latin typeface="Arial"/>
                <a:ea typeface="Arial"/>
                <a:cs typeface="Arial"/>
                <a:sym typeface="Arial"/>
              </a:rPr>
            </a:br>
            <a:endParaRPr kumimoji="0" lang="es-ES"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pic>
        <p:nvPicPr>
          <p:cNvPr id="2" name="Picture 2" descr="Virtual Horizon BUAP">
            <a:extLst>
              <a:ext uri="{FF2B5EF4-FFF2-40B4-BE49-F238E27FC236}">
                <a16:creationId xmlns:a16="http://schemas.microsoft.com/office/drawing/2014/main" id="{E4742490-BBE5-9AC8-65BF-B0678E0E4C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3913" y="102446"/>
            <a:ext cx="1931133" cy="97714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a:extLst>
              <a:ext uri="{FF2B5EF4-FFF2-40B4-BE49-F238E27FC236}">
                <a16:creationId xmlns:a16="http://schemas.microsoft.com/office/drawing/2014/main" id="{5BBDE05F-97EF-912B-2DA3-B82DBC62C4E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1206" y="209702"/>
            <a:ext cx="1394098" cy="1394098"/>
          </a:xfrm>
          <a:prstGeom prst="rect">
            <a:avLst/>
          </a:prstGeom>
          <a:noFill/>
          <a:extLst>
            <a:ext uri="{909E8E84-426E-40DD-AFC4-6F175D3DCCD1}">
              <a14:hiddenFill xmlns:a14="http://schemas.microsoft.com/office/drawing/2010/main">
                <a:solidFill>
                  <a:srgbClr val="FFFFFF"/>
                </a:solidFill>
              </a14:hiddenFill>
            </a:ext>
          </a:extLst>
        </p:spPr>
      </p:pic>
      <p:sp>
        <p:nvSpPr>
          <p:cNvPr id="3" name="Google Shape;1762;p45">
            <a:extLst>
              <a:ext uri="{FF2B5EF4-FFF2-40B4-BE49-F238E27FC236}">
                <a16:creationId xmlns:a16="http://schemas.microsoft.com/office/drawing/2014/main" id="{EB5F02AB-62FA-429D-6B4E-E01D2AE44351}"/>
              </a:ext>
            </a:extLst>
          </p:cNvPr>
          <p:cNvSpPr txBox="1">
            <a:spLocks/>
          </p:cNvSpPr>
          <p:nvPr/>
        </p:nvSpPr>
        <p:spPr>
          <a:xfrm>
            <a:off x="1860299" y="1374865"/>
            <a:ext cx="6189180" cy="2393770"/>
          </a:xfrm>
          <a:prstGeom prst="rect">
            <a:avLst/>
          </a:prstGeom>
          <a:noFill/>
          <a:ln>
            <a:noFill/>
          </a:ln>
        </p:spPr>
        <p:txBody>
          <a:bodyPr spcFirstLastPara="1" wrap="square" lIns="91425" tIns="274300" rIns="91425" bIns="91425" anchor="ctr"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1pPr>
            <a:lvl2pPr marL="914400" marR="0" lvl="1"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2pPr>
            <a:lvl3pPr marL="1371600" marR="0" lvl="2"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3pPr>
            <a:lvl4pPr marL="1828800" marR="0" lvl="3"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4pPr>
            <a:lvl5pPr marL="2286000" marR="0" lvl="4"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5pPr>
            <a:lvl6pPr marL="2743200" marR="0" lvl="5"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6pPr>
            <a:lvl7pPr marL="3200400" marR="0" lvl="6"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7pPr>
            <a:lvl8pPr marL="3657600" marR="0" lvl="7"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8pPr>
            <a:lvl9pPr marL="4114800" marR="0" lvl="8" indent="-304800" algn="l" rtl="0">
              <a:lnSpc>
                <a:spcPct val="115000"/>
              </a:lnSpc>
              <a:spcBef>
                <a:spcPts val="1600"/>
              </a:spcBef>
              <a:spcAft>
                <a:spcPts val="160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9pPr>
          </a:lstStyle>
          <a:p>
            <a:pPr marL="152400" indent="0">
              <a:buNone/>
            </a:pPr>
            <a:r>
              <a:rPr lang="es-ES" sz="1800" b="1" dirty="0">
                <a:solidFill>
                  <a:schemeClr val="accent6">
                    <a:lumMod val="60000"/>
                    <a:lumOff val="40000"/>
                  </a:schemeClr>
                </a:solidFill>
              </a:rPr>
              <a:t>¿Qué es un </a:t>
            </a:r>
            <a:r>
              <a:rPr lang="es-ES" sz="1800" b="1" dirty="0" err="1">
                <a:solidFill>
                  <a:schemeClr val="accent6">
                    <a:lumMod val="60000"/>
                    <a:lumOff val="40000"/>
                  </a:schemeClr>
                </a:solidFill>
              </a:rPr>
              <a:t>Path</a:t>
            </a:r>
            <a:r>
              <a:rPr lang="es-ES" sz="1800" b="1" dirty="0">
                <a:solidFill>
                  <a:schemeClr val="accent6">
                    <a:lumMod val="60000"/>
                    <a:lumOff val="40000"/>
                  </a:schemeClr>
                </a:solidFill>
              </a:rPr>
              <a:t>?</a:t>
            </a:r>
          </a:p>
          <a:p>
            <a:pPr marL="152400" indent="0" algn="just">
              <a:buNone/>
            </a:pPr>
            <a:r>
              <a:rPr lang="es-ES" sz="1800" b="1" dirty="0">
                <a:solidFill>
                  <a:schemeClr val="tx2"/>
                </a:solidFill>
              </a:rPr>
              <a:t>En informática, una ruta (</a:t>
            </a:r>
            <a:r>
              <a:rPr lang="es-ES" sz="1800" b="1" dirty="0" err="1">
                <a:solidFill>
                  <a:schemeClr val="tx2"/>
                </a:solidFill>
              </a:rPr>
              <a:t>path</a:t>
            </a:r>
            <a:r>
              <a:rPr lang="es-ES" sz="1800" b="1" dirty="0">
                <a:solidFill>
                  <a:schemeClr val="tx2"/>
                </a:solidFill>
              </a:rPr>
              <a:t>, en inglés) es la forma de referenciar un archivo informático o directorio en un sistema de archivos de un sistema operativo determinado. Una ruta señala la localización exacta de un archivo o directorio mediante una cadena de caracteres concreta.</a:t>
            </a:r>
          </a:p>
          <a:p>
            <a:pPr marL="152400" indent="0" algn="just">
              <a:buNone/>
            </a:pPr>
            <a:r>
              <a:rPr lang="es-ES" sz="1800" b="1" dirty="0">
                <a:solidFill>
                  <a:schemeClr val="tx2"/>
                </a:solidFill>
              </a:rPr>
              <a:t>	</a:t>
            </a:r>
            <a:endParaRPr lang="es-ES" sz="1400" b="1" dirty="0"/>
          </a:p>
        </p:txBody>
      </p:sp>
    </p:spTree>
    <p:extLst>
      <p:ext uri="{BB962C8B-B14F-4D97-AF65-F5344CB8AC3E}">
        <p14:creationId xmlns:p14="http://schemas.microsoft.com/office/powerpoint/2010/main" val="86730443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sp>
        <p:nvSpPr>
          <p:cNvPr id="646" name="Google Shape;646;p33"/>
          <p:cNvSpPr txBox="1">
            <a:spLocks noGrp="1"/>
          </p:cNvSpPr>
          <p:nvPr>
            <p:ph type="title"/>
          </p:nvPr>
        </p:nvSpPr>
        <p:spPr>
          <a:xfrm>
            <a:off x="2015354" y="615012"/>
            <a:ext cx="4918506" cy="58347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PATH</a:t>
            </a:r>
            <a:endParaRPr dirty="0"/>
          </a:p>
        </p:txBody>
      </p:sp>
      <p:cxnSp>
        <p:nvCxnSpPr>
          <p:cNvPr id="8" name="Google Shape;137;p27"/>
          <p:cNvCxnSpPr/>
          <p:nvPr/>
        </p:nvCxnSpPr>
        <p:spPr>
          <a:xfrm>
            <a:off x="2015354" y="567891"/>
            <a:ext cx="0" cy="630600"/>
          </a:xfrm>
          <a:prstGeom prst="straightConnector1">
            <a:avLst/>
          </a:prstGeom>
          <a:noFill/>
          <a:ln w="19050" cap="flat" cmpd="sng">
            <a:solidFill>
              <a:srgbClr val="F3F3F3"/>
            </a:solidFill>
            <a:prstDash val="solid"/>
            <a:round/>
            <a:headEnd type="oval" w="med" len="med"/>
            <a:tailEnd type="oval" w="med" len="med"/>
          </a:ln>
        </p:spPr>
      </p:cxnSp>
      <p:sp>
        <p:nvSpPr>
          <p:cNvPr id="9" name="Google Shape;136;p27"/>
          <p:cNvSpPr txBox="1">
            <a:spLocks/>
          </p:cNvSpPr>
          <p:nvPr/>
        </p:nvSpPr>
        <p:spPr>
          <a:xfrm>
            <a:off x="0" y="4922784"/>
            <a:ext cx="3352799" cy="220716"/>
          </a:xfrm>
          <a:prstGeom prst="rect">
            <a:avLst/>
          </a:prstGeom>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dirty="0">
                <a:ln>
                  <a:noFill/>
                </a:ln>
                <a:solidFill>
                  <a:srgbClr val="000000"/>
                </a:solidFill>
                <a:effectLst/>
                <a:uLnTx/>
                <a:uFillTx/>
                <a:latin typeface="Arial"/>
                <a:ea typeface="Arial"/>
                <a:cs typeface="Arial"/>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Arial"/>
                <a:cs typeface="Arial"/>
                <a:sym typeface="Arial"/>
              </a:rPr>
              <a:t>Facilitador: </a:t>
            </a:r>
            <a:r>
              <a:rPr kumimoji="0" lang="es-ES" sz="1400" b="0" i="0" u="none" strike="noStrike" kern="0" cap="none" spc="0" normalizeH="0" baseline="0" noProof="0" dirty="0" err="1">
                <a:ln>
                  <a:noFill/>
                </a:ln>
                <a:solidFill>
                  <a:schemeClr val="bg1">
                    <a:lumMod val="60000"/>
                    <a:lumOff val="40000"/>
                  </a:schemeClr>
                </a:solidFill>
                <a:effectLst/>
                <a:uLnTx/>
                <a:uFillTx/>
                <a:latin typeface="Fira Sans Condensed Light" charset="0"/>
                <a:ea typeface="Arial"/>
                <a:cs typeface="Arial"/>
                <a:sym typeface="Arial"/>
              </a:rPr>
              <a:t>PhD</a:t>
            </a: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Arial"/>
                <a:cs typeface="Arial"/>
                <a:sym typeface="Arial"/>
              </a:rPr>
              <a:t> Alfredo García Suárez</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br>
              <a:rPr kumimoji="0" lang="es-ES" sz="1400" b="0" i="0" u="none" strike="noStrike" kern="0" cap="none" spc="0" normalizeH="0" baseline="0" noProof="0" dirty="0">
                <a:ln>
                  <a:noFill/>
                </a:ln>
                <a:solidFill>
                  <a:srgbClr val="000000"/>
                </a:solidFill>
                <a:effectLst/>
                <a:uLnTx/>
                <a:uFillTx/>
                <a:latin typeface="Arial"/>
                <a:ea typeface="Arial"/>
                <a:cs typeface="Arial"/>
                <a:sym typeface="Arial"/>
              </a:rPr>
            </a:br>
            <a:endParaRPr kumimoji="0" lang="es-ES"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pic>
        <p:nvPicPr>
          <p:cNvPr id="2" name="Picture 2" descr="Virtual Horizon BUAP">
            <a:extLst>
              <a:ext uri="{FF2B5EF4-FFF2-40B4-BE49-F238E27FC236}">
                <a16:creationId xmlns:a16="http://schemas.microsoft.com/office/drawing/2014/main" id="{E4742490-BBE5-9AC8-65BF-B0678E0E4C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3913" y="102446"/>
            <a:ext cx="1931133" cy="97714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a:extLst>
              <a:ext uri="{FF2B5EF4-FFF2-40B4-BE49-F238E27FC236}">
                <a16:creationId xmlns:a16="http://schemas.microsoft.com/office/drawing/2014/main" id="{5BBDE05F-97EF-912B-2DA3-B82DBC62C4E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1206" y="209702"/>
            <a:ext cx="1394098" cy="1394098"/>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a:extLst>
              <a:ext uri="{FF2B5EF4-FFF2-40B4-BE49-F238E27FC236}">
                <a16:creationId xmlns:a16="http://schemas.microsoft.com/office/drawing/2014/main" id="{4F1DECAA-0EE3-9DCC-F4F0-4D529501505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3875" y="1808261"/>
            <a:ext cx="8096250" cy="2266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107730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sp>
        <p:nvSpPr>
          <p:cNvPr id="646" name="Google Shape;646;p33"/>
          <p:cNvSpPr txBox="1">
            <a:spLocks noGrp="1"/>
          </p:cNvSpPr>
          <p:nvPr>
            <p:ph type="title"/>
          </p:nvPr>
        </p:nvSpPr>
        <p:spPr>
          <a:xfrm>
            <a:off x="2015354" y="615012"/>
            <a:ext cx="4918506" cy="58347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Modelo Relación-Entidad</a:t>
            </a:r>
            <a:endParaRPr dirty="0"/>
          </a:p>
        </p:txBody>
      </p:sp>
      <p:cxnSp>
        <p:nvCxnSpPr>
          <p:cNvPr id="8" name="Google Shape;137;p27"/>
          <p:cNvCxnSpPr/>
          <p:nvPr/>
        </p:nvCxnSpPr>
        <p:spPr>
          <a:xfrm>
            <a:off x="2015354" y="567891"/>
            <a:ext cx="0" cy="630600"/>
          </a:xfrm>
          <a:prstGeom prst="straightConnector1">
            <a:avLst/>
          </a:prstGeom>
          <a:noFill/>
          <a:ln w="19050" cap="flat" cmpd="sng">
            <a:solidFill>
              <a:srgbClr val="F3F3F3"/>
            </a:solidFill>
            <a:prstDash val="solid"/>
            <a:round/>
            <a:headEnd type="oval" w="med" len="med"/>
            <a:tailEnd type="oval" w="med" len="med"/>
          </a:ln>
        </p:spPr>
      </p:cxnSp>
      <p:sp>
        <p:nvSpPr>
          <p:cNvPr id="9" name="Google Shape;136;p27"/>
          <p:cNvSpPr txBox="1">
            <a:spLocks/>
          </p:cNvSpPr>
          <p:nvPr/>
        </p:nvSpPr>
        <p:spPr>
          <a:xfrm>
            <a:off x="0" y="4922784"/>
            <a:ext cx="3352799" cy="220716"/>
          </a:xfrm>
          <a:prstGeom prst="rect">
            <a:avLst/>
          </a:prstGeom>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dirty="0">
                <a:ln>
                  <a:noFill/>
                </a:ln>
                <a:solidFill>
                  <a:srgbClr val="000000"/>
                </a:solidFill>
                <a:effectLst/>
                <a:uLnTx/>
                <a:uFillTx/>
                <a:latin typeface="Arial"/>
                <a:ea typeface="Arial"/>
                <a:cs typeface="Arial"/>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Arial"/>
                <a:cs typeface="Arial"/>
                <a:sym typeface="Arial"/>
              </a:rPr>
              <a:t>Facilitador: </a:t>
            </a:r>
            <a:r>
              <a:rPr kumimoji="0" lang="es-ES" sz="1400" b="0" i="0" u="none" strike="noStrike" kern="0" cap="none" spc="0" normalizeH="0" baseline="0" noProof="0" dirty="0" err="1">
                <a:ln>
                  <a:noFill/>
                </a:ln>
                <a:solidFill>
                  <a:schemeClr val="bg1">
                    <a:lumMod val="60000"/>
                    <a:lumOff val="40000"/>
                  </a:schemeClr>
                </a:solidFill>
                <a:effectLst/>
                <a:uLnTx/>
                <a:uFillTx/>
                <a:latin typeface="Fira Sans Condensed Light" charset="0"/>
                <a:ea typeface="Arial"/>
                <a:cs typeface="Arial"/>
                <a:sym typeface="Arial"/>
              </a:rPr>
              <a:t>PhD</a:t>
            </a: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Arial"/>
                <a:cs typeface="Arial"/>
                <a:sym typeface="Arial"/>
              </a:rPr>
              <a:t> Alfredo García Suárez</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br>
              <a:rPr kumimoji="0" lang="es-ES" sz="1400" b="0" i="0" u="none" strike="noStrike" kern="0" cap="none" spc="0" normalizeH="0" baseline="0" noProof="0" dirty="0">
                <a:ln>
                  <a:noFill/>
                </a:ln>
                <a:solidFill>
                  <a:srgbClr val="000000"/>
                </a:solidFill>
                <a:effectLst/>
                <a:uLnTx/>
                <a:uFillTx/>
                <a:latin typeface="Arial"/>
                <a:ea typeface="Arial"/>
                <a:cs typeface="Arial"/>
                <a:sym typeface="Arial"/>
              </a:rPr>
            </a:br>
            <a:endParaRPr kumimoji="0" lang="es-ES"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pic>
        <p:nvPicPr>
          <p:cNvPr id="2" name="Picture 2" descr="Virtual Horizon BUAP">
            <a:extLst>
              <a:ext uri="{FF2B5EF4-FFF2-40B4-BE49-F238E27FC236}">
                <a16:creationId xmlns:a16="http://schemas.microsoft.com/office/drawing/2014/main" id="{E4742490-BBE5-9AC8-65BF-B0678E0E4C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3913" y="102446"/>
            <a:ext cx="1931133" cy="97714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a:extLst>
              <a:ext uri="{FF2B5EF4-FFF2-40B4-BE49-F238E27FC236}">
                <a16:creationId xmlns:a16="http://schemas.microsoft.com/office/drawing/2014/main" id="{5BBDE05F-97EF-912B-2DA3-B82DBC62C4E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1206" y="209702"/>
            <a:ext cx="1394098" cy="1394098"/>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descr="2.1. INTRODUCCIÓN — Gestión de Bases de Datos">
            <a:extLst>
              <a:ext uri="{FF2B5EF4-FFF2-40B4-BE49-F238E27FC236}">
                <a16:creationId xmlns:a16="http://schemas.microsoft.com/office/drawing/2014/main" id="{AEC6AA1F-CADA-71B2-3785-A5033171FE3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1783" y="2050987"/>
            <a:ext cx="7791450" cy="2019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718753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sp>
        <p:nvSpPr>
          <p:cNvPr id="646" name="Google Shape;646;p33"/>
          <p:cNvSpPr txBox="1">
            <a:spLocks noGrp="1"/>
          </p:cNvSpPr>
          <p:nvPr>
            <p:ph type="title"/>
          </p:nvPr>
        </p:nvSpPr>
        <p:spPr>
          <a:xfrm>
            <a:off x="2015354" y="615012"/>
            <a:ext cx="5113291" cy="58347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Actividad 1 (API solo Get)</a:t>
            </a:r>
            <a:endParaRPr dirty="0"/>
          </a:p>
        </p:txBody>
      </p:sp>
      <p:cxnSp>
        <p:nvCxnSpPr>
          <p:cNvPr id="8" name="Google Shape;137;p27"/>
          <p:cNvCxnSpPr/>
          <p:nvPr/>
        </p:nvCxnSpPr>
        <p:spPr>
          <a:xfrm>
            <a:off x="2015354" y="567891"/>
            <a:ext cx="0" cy="630600"/>
          </a:xfrm>
          <a:prstGeom prst="straightConnector1">
            <a:avLst/>
          </a:prstGeom>
          <a:noFill/>
          <a:ln w="19050" cap="flat" cmpd="sng">
            <a:solidFill>
              <a:srgbClr val="F3F3F3"/>
            </a:solidFill>
            <a:prstDash val="solid"/>
            <a:round/>
            <a:headEnd type="oval" w="med" len="med"/>
            <a:tailEnd type="oval" w="med" len="med"/>
          </a:ln>
        </p:spPr>
      </p:cxnSp>
      <p:sp>
        <p:nvSpPr>
          <p:cNvPr id="9" name="Google Shape;136;p27"/>
          <p:cNvSpPr txBox="1">
            <a:spLocks/>
          </p:cNvSpPr>
          <p:nvPr/>
        </p:nvSpPr>
        <p:spPr>
          <a:xfrm>
            <a:off x="0" y="4922784"/>
            <a:ext cx="3352799" cy="220716"/>
          </a:xfrm>
          <a:prstGeom prst="rect">
            <a:avLst/>
          </a:prstGeom>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dirty="0">
                <a:ln>
                  <a:noFill/>
                </a:ln>
                <a:solidFill>
                  <a:srgbClr val="000000"/>
                </a:solidFill>
                <a:effectLst/>
                <a:uLnTx/>
                <a:uFillTx/>
                <a:latin typeface="Arial"/>
                <a:ea typeface="Arial"/>
                <a:cs typeface="Arial"/>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Arial"/>
                <a:cs typeface="Arial"/>
                <a:sym typeface="Arial"/>
              </a:rPr>
              <a:t>Facilitador: </a:t>
            </a:r>
            <a:r>
              <a:rPr kumimoji="0" lang="es-ES" sz="1400" b="0" i="0" u="none" strike="noStrike" kern="0" cap="none" spc="0" normalizeH="0" baseline="0" noProof="0" dirty="0" err="1">
                <a:ln>
                  <a:noFill/>
                </a:ln>
                <a:solidFill>
                  <a:schemeClr val="bg1">
                    <a:lumMod val="60000"/>
                    <a:lumOff val="40000"/>
                  </a:schemeClr>
                </a:solidFill>
                <a:effectLst/>
                <a:uLnTx/>
                <a:uFillTx/>
                <a:latin typeface="Fira Sans Condensed Light" charset="0"/>
                <a:ea typeface="Arial"/>
                <a:cs typeface="Arial"/>
                <a:sym typeface="Arial"/>
              </a:rPr>
              <a:t>PhD</a:t>
            </a: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Arial"/>
                <a:cs typeface="Arial"/>
                <a:sym typeface="Arial"/>
              </a:rPr>
              <a:t> Alfredo García Suárez</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br>
              <a:rPr kumimoji="0" lang="es-ES" sz="1400" b="0" i="0" u="none" strike="noStrike" kern="0" cap="none" spc="0" normalizeH="0" baseline="0" noProof="0" dirty="0">
                <a:ln>
                  <a:noFill/>
                </a:ln>
                <a:solidFill>
                  <a:srgbClr val="000000"/>
                </a:solidFill>
                <a:effectLst/>
                <a:uLnTx/>
                <a:uFillTx/>
                <a:latin typeface="Arial"/>
                <a:ea typeface="Arial"/>
                <a:cs typeface="Arial"/>
                <a:sym typeface="Arial"/>
              </a:rPr>
            </a:br>
            <a:endParaRPr kumimoji="0" lang="es-ES"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pic>
        <p:nvPicPr>
          <p:cNvPr id="2" name="Picture 2" descr="Virtual Horizon BUAP">
            <a:extLst>
              <a:ext uri="{FF2B5EF4-FFF2-40B4-BE49-F238E27FC236}">
                <a16:creationId xmlns:a16="http://schemas.microsoft.com/office/drawing/2014/main" id="{E4742490-BBE5-9AC8-65BF-B0678E0E4C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3913" y="102446"/>
            <a:ext cx="1931133" cy="97714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a:extLst>
              <a:ext uri="{FF2B5EF4-FFF2-40B4-BE49-F238E27FC236}">
                <a16:creationId xmlns:a16="http://schemas.microsoft.com/office/drawing/2014/main" id="{5BBDE05F-97EF-912B-2DA3-B82DBC62C4E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1206" y="209702"/>
            <a:ext cx="1394098" cy="1394098"/>
          </a:xfrm>
          <a:prstGeom prst="rect">
            <a:avLst/>
          </a:prstGeom>
          <a:noFill/>
          <a:extLst>
            <a:ext uri="{909E8E84-426E-40DD-AFC4-6F175D3DCCD1}">
              <a14:hiddenFill xmlns:a14="http://schemas.microsoft.com/office/drawing/2010/main">
                <a:solidFill>
                  <a:srgbClr val="FFFFFF"/>
                </a:solidFill>
              </a14:hiddenFill>
            </a:ext>
          </a:extLst>
        </p:spPr>
      </p:pic>
      <p:sp>
        <p:nvSpPr>
          <p:cNvPr id="5" name="Google Shape;1603;p42">
            <a:extLst>
              <a:ext uri="{FF2B5EF4-FFF2-40B4-BE49-F238E27FC236}">
                <a16:creationId xmlns:a16="http://schemas.microsoft.com/office/drawing/2014/main" id="{34C0FFBE-EC30-69D8-A4B0-2C91F147A0C0}"/>
              </a:ext>
            </a:extLst>
          </p:cNvPr>
          <p:cNvSpPr txBox="1"/>
          <p:nvPr/>
        </p:nvSpPr>
        <p:spPr>
          <a:xfrm>
            <a:off x="734501" y="1372384"/>
            <a:ext cx="8662473" cy="3268361"/>
          </a:xfrm>
          <a:prstGeom prst="rect">
            <a:avLst/>
          </a:prstGeom>
          <a:noFill/>
          <a:ln>
            <a:noFill/>
          </a:ln>
        </p:spPr>
        <p:txBody>
          <a:bodyPr spcFirstLastPara="1" wrap="square" lIns="91425" tIns="182875" rIns="91425" bIns="0" anchor="t" anchorCtr="0">
            <a:noAutofit/>
          </a:bodyPr>
          <a:lstStyle/>
          <a:p>
            <a:pPr algn="just"/>
            <a:r>
              <a:rPr lang="en-US" sz="1600" b="1" dirty="0">
                <a:solidFill>
                  <a:schemeClr val="tx2"/>
                </a:solidFill>
                <a:latin typeface="Fira Sans Condensed Light" panose="020B0604020202020204" charset="0"/>
                <a:cs typeface="Times New Roman" panose="02020603050405020304" pitchFamily="18" charset="0"/>
              </a:rPr>
              <a:t>1. </a:t>
            </a:r>
            <a:r>
              <a:rPr lang="en-US" sz="1600" b="1" dirty="0" err="1">
                <a:solidFill>
                  <a:schemeClr val="bg1">
                    <a:lumMod val="60000"/>
                    <a:lumOff val="40000"/>
                  </a:schemeClr>
                </a:solidFill>
                <a:latin typeface="Fira Sans Condensed Light" panose="020B0604020202020204" charset="0"/>
                <a:cs typeface="Times New Roman" panose="02020603050405020304" pitchFamily="18" charset="0"/>
              </a:rPr>
              <a:t>Crear</a:t>
            </a:r>
            <a:r>
              <a:rPr lang="en-US" sz="1600" b="1" dirty="0">
                <a:solidFill>
                  <a:schemeClr val="bg1">
                    <a:lumMod val="60000"/>
                    <a:lumOff val="40000"/>
                  </a:schemeClr>
                </a:solidFill>
                <a:latin typeface="Fira Sans Condensed Light" panose="020B0604020202020204" charset="0"/>
                <a:cs typeface="Times New Roman" panose="02020603050405020304" pitchFamily="18" charset="0"/>
              </a:rPr>
              <a:t> </a:t>
            </a:r>
            <a:r>
              <a:rPr lang="en-US" sz="1600" dirty="0">
                <a:solidFill>
                  <a:schemeClr val="bg1">
                    <a:lumMod val="60000"/>
                    <a:lumOff val="40000"/>
                  </a:schemeClr>
                </a:solidFill>
                <a:latin typeface="Fira Sans Condensed Light" panose="020B0604020202020204" charset="0"/>
                <a:cs typeface="Times New Roman" panose="02020603050405020304" pitchFamily="18" charset="0"/>
              </a:rPr>
              <a:t>un nuevo </a:t>
            </a:r>
            <a:r>
              <a:rPr lang="en-US" sz="1600" dirty="0" err="1">
                <a:solidFill>
                  <a:schemeClr val="bg1">
                    <a:lumMod val="60000"/>
                    <a:lumOff val="40000"/>
                  </a:schemeClr>
                </a:solidFill>
                <a:latin typeface="Fira Sans Condensed Light" panose="020B0604020202020204" charset="0"/>
                <a:cs typeface="Times New Roman" panose="02020603050405020304" pitchFamily="18" charset="0"/>
              </a:rPr>
              <a:t>repositorio</a:t>
            </a:r>
            <a:r>
              <a:rPr lang="en-US" sz="1600" dirty="0">
                <a:solidFill>
                  <a:schemeClr val="bg1">
                    <a:lumMod val="60000"/>
                    <a:lumOff val="40000"/>
                  </a:schemeClr>
                </a:solidFill>
                <a:latin typeface="Fira Sans Condensed Light" panose="020B0604020202020204" charset="0"/>
                <a:cs typeface="Times New Roman" panose="02020603050405020304" pitchFamily="18" charset="0"/>
              </a:rPr>
              <a:t> nuevo con el </a:t>
            </a:r>
            <a:r>
              <a:rPr lang="en-US" sz="1600" dirty="0" err="1">
                <a:solidFill>
                  <a:schemeClr val="bg1">
                    <a:lumMod val="60000"/>
                    <a:lumOff val="40000"/>
                  </a:schemeClr>
                </a:solidFill>
                <a:latin typeface="Fira Sans Condensed Light" panose="020B0604020202020204" charset="0"/>
                <a:cs typeface="Times New Roman" panose="02020603050405020304" pitchFamily="18" charset="0"/>
              </a:rPr>
              <a:t>nombre</a:t>
            </a:r>
            <a:r>
              <a:rPr lang="en-US" sz="1600" dirty="0">
                <a:solidFill>
                  <a:schemeClr val="bg1">
                    <a:lumMod val="60000"/>
                    <a:lumOff val="40000"/>
                  </a:schemeClr>
                </a:solidFill>
                <a:latin typeface="Fira Sans Condensed Light" panose="020B0604020202020204" charset="0"/>
                <a:cs typeface="Times New Roman" panose="02020603050405020304" pitchFamily="18" charset="0"/>
              </a:rPr>
              <a:t>: </a:t>
            </a:r>
            <a:r>
              <a:rPr lang="en-US" sz="1600" b="1" dirty="0">
                <a:solidFill>
                  <a:schemeClr val="tx2"/>
                </a:solidFill>
                <a:latin typeface="Fira Sans Condensed Light" panose="020B0604020202020204" charset="0"/>
                <a:cs typeface="Times New Roman" panose="02020603050405020304" pitchFamily="18" charset="0"/>
              </a:rPr>
              <a:t>API solo Get</a:t>
            </a:r>
            <a:endParaRPr lang="en-US" sz="1600" b="1" dirty="0">
              <a:solidFill>
                <a:schemeClr val="bg1">
                  <a:lumMod val="60000"/>
                  <a:lumOff val="40000"/>
                </a:schemeClr>
              </a:solidFill>
              <a:latin typeface="Fira Sans Condensed Light" panose="020B0604020202020204" charset="0"/>
              <a:cs typeface="Times New Roman" panose="02020603050405020304" pitchFamily="18" charset="0"/>
            </a:endParaRPr>
          </a:p>
          <a:p>
            <a:pPr algn="just"/>
            <a:endParaRPr lang="es-ES" sz="1600" dirty="0">
              <a:solidFill>
                <a:schemeClr val="bg1">
                  <a:lumMod val="60000"/>
                  <a:lumOff val="40000"/>
                </a:schemeClr>
              </a:solidFill>
              <a:latin typeface="Fira Sans Condensed Light" panose="020B0604020202020204" charset="0"/>
              <a:cs typeface="Times New Roman" panose="02020603050405020304" pitchFamily="18" charset="0"/>
            </a:endParaRPr>
          </a:p>
          <a:p>
            <a:pPr algn="just"/>
            <a:r>
              <a:rPr lang="es-ES" sz="1600" b="1" dirty="0">
                <a:solidFill>
                  <a:schemeClr val="tx2"/>
                </a:solidFill>
                <a:latin typeface="Fira Sans Condensed Light" panose="020B0604020202020204" charset="0"/>
                <a:cs typeface="Times New Roman" panose="02020603050405020304" pitchFamily="18" charset="0"/>
              </a:rPr>
              <a:t>2. </a:t>
            </a:r>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Crea </a:t>
            </a:r>
            <a:r>
              <a:rPr lang="es-ES" sz="1600" dirty="0">
                <a:solidFill>
                  <a:schemeClr val="bg1">
                    <a:lumMod val="60000"/>
                    <a:lumOff val="40000"/>
                  </a:schemeClr>
                </a:solidFill>
                <a:latin typeface="Fira Sans Condensed Light" panose="020B0604020202020204" charset="0"/>
                <a:cs typeface="Times New Roman" panose="02020603050405020304" pitchFamily="18" charset="0"/>
              </a:rPr>
              <a:t>una lista de 200 ítems con 3 características de un mismo campo semántico ejemplo: </a:t>
            </a:r>
            <a:r>
              <a:rPr lang="es-ES" sz="1600" b="1" dirty="0">
                <a:solidFill>
                  <a:schemeClr val="tx2"/>
                </a:solidFill>
                <a:latin typeface="Fira Sans Condensed Light" panose="020B0604020202020204" charset="0"/>
                <a:cs typeface="Times New Roman" panose="02020603050405020304" pitchFamily="18" charset="0"/>
              </a:rPr>
              <a:t>“</a:t>
            </a:r>
            <a:r>
              <a:rPr lang="en-US" sz="1600" b="1" dirty="0">
                <a:solidFill>
                  <a:schemeClr val="tx2"/>
                </a:solidFill>
                <a:latin typeface="Fira Sans Condensed Light" panose="020B0604020202020204" charset="0"/>
                <a:cs typeface="Times New Roman" panose="02020603050405020304" pitchFamily="18" charset="0"/>
              </a:rPr>
              <a:t>Autos</a:t>
            </a:r>
            <a:r>
              <a:rPr lang="es-ES" sz="1600" b="1" dirty="0">
                <a:solidFill>
                  <a:schemeClr val="tx2"/>
                </a:solidFill>
                <a:latin typeface="Fira Sans Condensed Light" panose="020B0604020202020204" charset="0"/>
                <a:cs typeface="Times New Roman" panose="02020603050405020304" pitchFamily="18" charset="0"/>
              </a:rPr>
              <a:t>”</a:t>
            </a:r>
          </a:p>
          <a:p>
            <a:pPr algn="just"/>
            <a:endParaRPr lang="es-ES" sz="1600" b="1" dirty="0">
              <a:solidFill>
                <a:schemeClr val="tx2"/>
              </a:solidFill>
              <a:latin typeface="Fira Sans Condensed Light" panose="020B0604020202020204" charset="0"/>
              <a:cs typeface="Times New Roman" panose="02020603050405020304" pitchFamily="18" charset="0"/>
            </a:endParaRPr>
          </a:p>
          <a:p>
            <a:pPr algn="just"/>
            <a:r>
              <a:rPr lang="es-ES" sz="1600" b="1" dirty="0" err="1">
                <a:solidFill>
                  <a:schemeClr val="tx2"/>
                </a:solidFill>
                <a:latin typeface="Fira Sans Condensed Light" panose="020B0604020202020204" charset="0"/>
                <a:cs typeface="Times New Roman" panose="02020603050405020304" pitchFamily="18" charset="0"/>
              </a:rPr>
              <a:t>Item</a:t>
            </a:r>
            <a:r>
              <a:rPr lang="es-ES" sz="1600" b="1" dirty="0">
                <a:solidFill>
                  <a:schemeClr val="tx2"/>
                </a:solidFill>
                <a:latin typeface="Fira Sans Condensed Light" panose="020B0604020202020204" charset="0"/>
                <a:cs typeface="Times New Roman" panose="02020603050405020304" pitchFamily="18" charset="0"/>
              </a:rPr>
              <a:t>= {“</a:t>
            </a:r>
            <a:r>
              <a:rPr lang="es-ES" sz="1600" b="1">
                <a:solidFill>
                  <a:schemeClr val="tx2"/>
                </a:solidFill>
                <a:latin typeface="Fira Sans Condensed Light" panose="020B0604020202020204" charset="0"/>
                <a:cs typeface="Times New Roman" panose="02020603050405020304" pitchFamily="18" charset="0"/>
              </a:rPr>
              <a:t>marca” : “</a:t>
            </a:r>
            <a:r>
              <a:rPr lang="es-ES" sz="1600" b="1" dirty="0">
                <a:solidFill>
                  <a:schemeClr val="tx2"/>
                </a:solidFill>
                <a:latin typeface="Fira Sans Condensed Light" panose="020B0604020202020204" charset="0"/>
                <a:cs typeface="Times New Roman" panose="02020603050405020304" pitchFamily="18" charset="0"/>
              </a:rPr>
              <a:t>VW”, “</a:t>
            </a:r>
            <a:r>
              <a:rPr lang="es-ES" sz="1600" b="1">
                <a:solidFill>
                  <a:schemeClr val="tx2"/>
                </a:solidFill>
                <a:latin typeface="Fira Sans Condensed Light" panose="020B0604020202020204" charset="0"/>
                <a:cs typeface="Times New Roman" panose="02020603050405020304" pitchFamily="18" charset="0"/>
              </a:rPr>
              <a:t>modelo” : </a:t>
            </a:r>
            <a:r>
              <a:rPr lang="es-ES" sz="1600" b="1" dirty="0">
                <a:solidFill>
                  <a:schemeClr val="tx2"/>
                </a:solidFill>
                <a:latin typeface="Fira Sans Condensed Light" panose="020B0604020202020204" charset="0"/>
                <a:cs typeface="Times New Roman" panose="02020603050405020304" pitchFamily="18" charset="0"/>
              </a:rPr>
              <a:t>“Polo”, “Año</a:t>
            </a:r>
            <a:r>
              <a:rPr lang="es-ES" sz="1600" b="1">
                <a:solidFill>
                  <a:schemeClr val="tx2"/>
                </a:solidFill>
                <a:latin typeface="Fira Sans Condensed Light" panose="020B0604020202020204" charset="0"/>
                <a:cs typeface="Times New Roman" panose="02020603050405020304" pitchFamily="18" charset="0"/>
              </a:rPr>
              <a:t>” : </a:t>
            </a:r>
            <a:r>
              <a:rPr lang="es-ES" sz="1600" b="1" dirty="0">
                <a:solidFill>
                  <a:schemeClr val="tx2"/>
                </a:solidFill>
                <a:latin typeface="Fira Sans Condensed Light" panose="020B0604020202020204" charset="0"/>
                <a:cs typeface="Times New Roman" panose="02020603050405020304" pitchFamily="18" charset="0"/>
              </a:rPr>
              <a:t>“2015”}</a:t>
            </a:r>
          </a:p>
          <a:p>
            <a:pPr algn="just"/>
            <a:endParaRPr lang="en-US" sz="1600" dirty="0">
              <a:solidFill>
                <a:schemeClr val="bg1">
                  <a:lumMod val="60000"/>
                  <a:lumOff val="40000"/>
                </a:schemeClr>
              </a:solidFill>
              <a:latin typeface="Fira Sans Condensed Light" panose="020B0604020202020204" charset="0"/>
              <a:cs typeface="Times New Roman" panose="02020603050405020304" pitchFamily="18" charset="0"/>
            </a:endParaRPr>
          </a:p>
          <a:p>
            <a:pPr algn="just"/>
            <a:r>
              <a:rPr lang="en-US" sz="1600" b="1" dirty="0">
                <a:solidFill>
                  <a:schemeClr val="tx2"/>
                </a:solidFill>
                <a:latin typeface="Fira Sans Condensed Light" panose="020B0604020202020204" charset="0"/>
                <a:cs typeface="Times New Roman" panose="02020603050405020304" pitchFamily="18" charset="0"/>
              </a:rPr>
              <a:t>3.</a:t>
            </a:r>
            <a:r>
              <a:rPr lang="en-US" sz="1600" dirty="0">
                <a:solidFill>
                  <a:schemeClr val="tx2"/>
                </a:solidFill>
                <a:latin typeface="Fira Sans Condensed Light" panose="020B0604020202020204" charset="0"/>
                <a:cs typeface="Times New Roman" panose="02020603050405020304" pitchFamily="18" charset="0"/>
              </a:rPr>
              <a:t> </a:t>
            </a:r>
            <a:r>
              <a:rPr lang="en-US" sz="1600" b="1" dirty="0" err="1">
                <a:solidFill>
                  <a:schemeClr val="bg1">
                    <a:lumMod val="60000"/>
                    <a:lumOff val="40000"/>
                  </a:schemeClr>
                </a:solidFill>
                <a:latin typeface="Fira Sans Condensed Light" panose="020B0604020202020204" charset="0"/>
                <a:cs typeface="Times New Roman" panose="02020603050405020304" pitchFamily="18" charset="0"/>
              </a:rPr>
              <a:t>Agrega</a:t>
            </a:r>
            <a:r>
              <a:rPr lang="en-US" sz="1600" dirty="0">
                <a:solidFill>
                  <a:schemeClr val="bg1">
                    <a:lumMod val="60000"/>
                    <a:lumOff val="40000"/>
                  </a:schemeClr>
                </a:solidFill>
                <a:latin typeface="Fira Sans Condensed Light" panose="020B0604020202020204" charset="0"/>
                <a:cs typeface="Times New Roman" panose="02020603050405020304" pitchFamily="18" charset="0"/>
              </a:rPr>
              <a:t>  3 </a:t>
            </a:r>
            <a:r>
              <a:rPr lang="en-US" sz="1600" dirty="0" err="1">
                <a:solidFill>
                  <a:schemeClr val="bg1">
                    <a:lumMod val="60000"/>
                    <a:lumOff val="40000"/>
                  </a:schemeClr>
                </a:solidFill>
                <a:latin typeface="Fira Sans Condensed Light" panose="020B0604020202020204" charset="0"/>
                <a:cs typeface="Times New Roman" panose="02020603050405020304" pitchFamily="18" charset="0"/>
              </a:rPr>
              <a:t>niveles</a:t>
            </a:r>
            <a:r>
              <a:rPr lang="en-US" sz="1600" dirty="0">
                <a:solidFill>
                  <a:schemeClr val="bg1">
                    <a:lumMod val="60000"/>
                    <a:lumOff val="40000"/>
                  </a:schemeClr>
                </a:solidFill>
                <a:latin typeface="Fira Sans Condensed Light" panose="020B0604020202020204" charset="0"/>
                <a:cs typeface="Times New Roman" panose="02020603050405020304" pitchFamily="18" charset="0"/>
              </a:rPr>
              <a:t> de </a:t>
            </a:r>
            <a:r>
              <a:rPr lang="en-US" sz="1600" dirty="0" err="1">
                <a:solidFill>
                  <a:schemeClr val="bg1">
                    <a:lumMod val="60000"/>
                    <a:lumOff val="40000"/>
                  </a:schemeClr>
                </a:solidFill>
                <a:latin typeface="Fira Sans Condensed Light" panose="020B0604020202020204" charset="0"/>
                <a:cs typeface="Times New Roman" panose="02020603050405020304" pitchFamily="18" charset="0"/>
              </a:rPr>
              <a:t>clasificación</a:t>
            </a:r>
            <a:r>
              <a:rPr lang="en-US" sz="1600" dirty="0">
                <a:solidFill>
                  <a:schemeClr val="bg1">
                    <a:lumMod val="60000"/>
                    <a:lumOff val="40000"/>
                  </a:schemeClr>
                </a:solidFill>
                <a:latin typeface="Fira Sans Condensed Light" panose="020B0604020202020204" charset="0"/>
                <a:cs typeface="Times New Roman" panose="02020603050405020304" pitchFamily="18" charset="0"/>
              </a:rPr>
              <a:t> </a:t>
            </a:r>
            <a:r>
              <a:rPr lang="en-US" sz="1600" dirty="0" err="1">
                <a:solidFill>
                  <a:schemeClr val="bg1">
                    <a:lumMod val="60000"/>
                    <a:lumOff val="40000"/>
                  </a:schemeClr>
                </a:solidFill>
                <a:latin typeface="Fira Sans Condensed Light" panose="020B0604020202020204" charset="0"/>
                <a:cs typeface="Times New Roman" panose="02020603050405020304" pitchFamily="18" charset="0"/>
              </a:rPr>
              <a:t>en</a:t>
            </a:r>
            <a:r>
              <a:rPr lang="en-US" sz="1600" dirty="0">
                <a:solidFill>
                  <a:schemeClr val="bg1">
                    <a:lumMod val="60000"/>
                    <a:lumOff val="40000"/>
                  </a:schemeClr>
                </a:solidFill>
                <a:latin typeface="Fira Sans Condensed Light" panose="020B0604020202020204" charset="0"/>
                <a:cs typeface="Times New Roman" panose="02020603050405020304" pitchFamily="18" charset="0"/>
              </a:rPr>
              <a:t> </a:t>
            </a:r>
            <a:r>
              <a:rPr lang="en-US" sz="1600" dirty="0" err="1">
                <a:solidFill>
                  <a:schemeClr val="bg1">
                    <a:lumMod val="60000"/>
                    <a:lumOff val="40000"/>
                  </a:schemeClr>
                </a:solidFill>
                <a:latin typeface="Fira Sans Condensed Light" panose="020B0604020202020204" charset="0"/>
                <a:cs typeface="Times New Roman" panose="02020603050405020304" pitchFamily="18" charset="0"/>
              </a:rPr>
              <a:t>el</a:t>
            </a:r>
            <a:r>
              <a:rPr lang="en-US" sz="1600" dirty="0">
                <a:solidFill>
                  <a:schemeClr val="bg1">
                    <a:lumMod val="60000"/>
                    <a:lumOff val="40000"/>
                  </a:schemeClr>
                </a:solidFill>
                <a:latin typeface="Fira Sans Condensed Light" panose="020B0604020202020204" charset="0"/>
                <a:cs typeface="Times New Roman" panose="02020603050405020304" pitchFamily="18" charset="0"/>
              </a:rPr>
              <a:t> path, </a:t>
            </a:r>
            <a:r>
              <a:rPr lang="en-US" sz="1600" dirty="0" err="1">
                <a:solidFill>
                  <a:schemeClr val="bg1">
                    <a:lumMod val="60000"/>
                    <a:lumOff val="40000"/>
                  </a:schemeClr>
                </a:solidFill>
                <a:latin typeface="Fira Sans Condensed Light" panose="020B0604020202020204" charset="0"/>
                <a:cs typeface="Times New Roman" panose="02020603050405020304" pitchFamily="18" charset="0"/>
              </a:rPr>
              <a:t>ejemplos</a:t>
            </a:r>
            <a:r>
              <a:rPr lang="en-US" sz="1600" dirty="0">
                <a:solidFill>
                  <a:schemeClr val="bg1">
                    <a:lumMod val="60000"/>
                    <a:lumOff val="40000"/>
                  </a:schemeClr>
                </a:solidFill>
                <a:latin typeface="Fira Sans Condensed Light" panose="020B0604020202020204" charset="0"/>
                <a:cs typeface="Times New Roman" panose="02020603050405020304" pitchFamily="18" charset="0"/>
              </a:rPr>
              <a:t>: </a:t>
            </a:r>
            <a:r>
              <a:rPr lang="es-ES" sz="1600" b="1" dirty="0">
                <a:solidFill>
                  <a:schemeClr val="tx2"/>
                </a:solidFill>
                <a:latin typeface="Fira Sans Condensed Light" panose="020B0604020202020204" charset="0"/>
                <a:cs typeface="Times New Roman" panose="02020603050405020304" pitchFamily="18" charset="0"/>
              </a:rPr>
              <a:t>“</a:t>
            </a:r>
            <a:r>
              <a:rPr lang="en-US" sz="1600" b="1" dirty="0">
                <a:solidFill>
                  <a:schemeClr val="tx2"/>
                </a:solidFill>
                <a:latin typeface="Fira Sans Condensed Light" panose="020B0604020202020204" charset="0"/>
                <a:cs typeface="Times New Roman" panose="02020603050405020304" pitchFamily="18" charset="0"/>
              </a:rPr>
              <a:t>Autos/</a:t>
            </a:r>
            <a:r>
              <a:rPr lang="en-US" sz="1600" b="1" dirty="0" err="1">
                <a:solidFill>
                  <a:schemeClr val="tx2"/>
                </a:solidFill>
                <a:latin typeface="Fira Sans Condensed Light" panose="020B0604020202020204" charset="0"/>
                <a:cs typeface="Times New Roman" panose="02020603050405020304" pitchFamily="18" charset="0"/>
              </a:rPr>
              <a:t>marcas</a:t>
            </a:r>
            <a:r>
              <a:rPr lang="es-ES" sz="1600" b="1" dirty="0">
                <a:solidFill>
                  <a:schemeClr val="tx2"/>
                </a:solidFill>
                <a:latin typeface="Fira Sans Condensed Light" panose="020B0604020202020204" charset="0"/>
                <a:cs typeface="Times New Roman" panose="02020603050405020304" pitchFamily="18" charset="0"/>
              </a:rPr>
              <a:t>”, “</a:t>
            </a:r>
            <a:r>
              <a:rPr lang="en-US" sz="1600" b="1" dirty="0">
                <a:solidFill>
                  <a:schemeClr val="tx2"/>
                </a:solidFill>
                <a:latin typeface="Fira Sans Condensed Light" panose="020B0604020202020204" charset="0"/>
                <a:cs typeface="Times New Roman" panose="02020603050405020304" pitchFamily="18" charset="0"/>
              </a:rPr>
              <a:t>Autos/VW/</a:t>
            </a:r>
            <a:r>
              <a:rPr lang="en-US" sz="1600" b="1" dirty="0" err="1">
                <a:solidFill>
                  <a:schemeClr val="tx2"/>
                </a:solidFill>
                <a:latin typeface="Fira Sans Condensed Light" panose="020B0604020202020204" charset="0"/>
                <a:cs typeface="Times New Roman" panose="02020603050405020304" pitchFamily="18" charset="0"/>
              </a:rPr>
              <a:t>Modelos</a:t>
            </a:r>
            <a:r>
              <a:rPr lang="es-ES" sz="1600" b="1" dirty="0">
                <a:solidFill>
                  <a:schemeClr val="tx2"/>
                </a:solidFill>
                <a:latin typeface="Fira Sans Condensed Light" panose="020B0604020202020204" charset="0"/>
                <a:cs typeface="Times New Roman" panose="02020603050405020304" pitchFamily="18" charset="0"/>
              </a:rPr>
              <a:t>”</a:t>
            </a:r>
          </a:p>
          <a:p>
            <a:pPr algn="just"/>
            <a:endParaRPr lang="es-ES" sz="1600" b="1" dirty="0">
              <a:solidFill>
                <a:schemeClr val="tx2"/>
              </a:solidFill>
              <a:latin typeface="Fira Sans Condensed Light" panose="020B0604020202020204" charset="0"/>
              <a:cs typeface="Times New Roman" panose="02020603050405020304" pitchFamily="18" charset="0"/>
            </a:endParaRPr>
          </a:p>
          <a:p>
            <a:pPr algn="just"/>
            <a:r>
              <a:rPr lang="en-US" sz="1600" b="1" dirty="0">
                <a:solidFill>
                  <a:schemeClr val="tx2"/>
                </a:solidFill>
                <a:latin typeface="Fira Sans Condensed Light" panose="020B0604020202020204" charset="0"/>
                <a:cs typeface="Times New Roman" panose="02020603050405020304" pitchFamily="18" charset="0"/>
              </a:rPr>
              <a:t>4. </a:t>
            </a:r>
            <a:r>
              <a:rPr lang="en-US" sz="1600" b="1" dirty="0" err="1">
                <a:solidFill>
                  <a:schemeClr val="bg1">
                    <a:lumMod val="60000"/>
                    <a:lumOff val="40000"/>
                  </a:schemeClr>
                </a:solidFill>
                <a:latin typeface="Fira Sans Condensed Light" panose="020B0604020202020204" charset="0"/>
                <a:cs typeface="Times New Roman" panose="02020603050405020304" pitchFamily="18" charset="0"/>
              </a:rPr>
              <a:t>Crea</a:t>
            </a:r>
            <a:r>
              <a:rPr lang="en-US" sz="1600" b="1" dirty="0">
                <a:solidFill>
                  <a:schemeClr val="bg1">
                    <a:lumMod val="60000"/>
                    <a:lumOff val="40000"/>
                  </a:schemeClr>
                </a:solidFill>
                <a:latin typeface="Fira Sans Condensed Light" panose="020B0604020202020204" charset="0"/>
                <a:cs typeface="Times New Roman" panose="02020603050405020304" pitchFamily="18" charset="0"/>
              </a:rPr>
              <a:t> </a:t>
            </a:r>
            <a:r>
              <a:rPr lang="en-US" sz="1600" dirty="0" err="1">
                <a:solidFill>
                  <a:schemeClr val="bg1">
                    <a:lumMod val="60000"/>
                    <a:lumOff val="40000"/>
                  </a:schemeClr>
                </a:solidFill>
                <a:latin typeface="Fira Sans Condensed Light" panose="020B0604020202020204" charset="0"/>
                <a:cs typeface="Times New Roman" panose="02020603050405020304" pitchFamily="18" charset="0"/>
              </a:rPr>
              <a:t>una</a:t>
            </a:r>
            <a:r>
              <a:rPr lang="en-US" sz="1600" dirty="0">
                <a:solidFill>
                  <a:schemeClr val="bg1">
                    <a:lumMod val="60000"/>
                    <a:lumOff val="40000"/>
                  </a:schemeClr>
                </a:solidFill>
                <a:latin typeface="Fira Sans Condensed Light" panose="020B0604020202020204" charset="0"/>
                <a:cs typeface="Times New Roman" panose="02020603050405020304" pitchFamily="18" charset="0"/>
              </a:rPr>
              <a:t> </a:t>
            </a:r>
            <a:r>
              <a:rPr lang="en-US" sz="1600" dirty="0" err="1">
                <a:solidFill>
                  <a:schemeClr val="bg1">
                    <a:lumMod val="60000"/>
                    <a:lumOff val="40000"/>
                  </a:schemeClr>
                </a:solidFill>
                <a:latin typeface="Fira Sans Condensed Light" panose="020B0604020202020204" charset="0"/>
                <a:cs typeface="Times New Roman" panose="02020603050405020304" pitchFamily="18" charset="0"/>
              </a:rPr>
              <a:t>función</a:t>
            </a:r>
            <a:r>
              <a:rPr lang="en-US" sz="1600" dirty="0">
                <a:solidFill>
                  <a:schemeClr val="bg1">
                    <a:lumMod val="60000"/>
                    <a:lumOff val="40000"/>
                  </a:schemeClr>
                </a:solidFill>
                <a:latin typeface="Fira Sans Condensed Light" panose="020B0604020202020204" charset="0"/>
                <a:cs typeface="Times New Roman" panose="02020603050405020304" pitchFamily="18" charset="0"/>
              </a:rPr>
              <a:t> con </a:t>
            </a:r>
            <a:r>
              <a:rPr lang="en-US" sz="1600" b="1" dirty="0">
                <a:solidFill>
                  <a:schemeClr val="tx2"/>
                </a:solidFill>
                <a:latin typeface="Fira Sans Condensed Light" panose="020B0604020202020204" charset="0"/>
                <a:cs typeface="Times New Roman" panose="02020603050405020304" pitchFamily="18" charset="0"/>
              </a:rPr>
              <a:t>Get</a:t>
            </a:r>
            <a:r>
              <a:rPr lang="en-US" sz="1600" dirty="0">
                <a:solidFill>
                  <a:schemeClr val="bg1">
                    <a:lumMod val="60000"/>
                    <a:lumOff val="40000"/>
                  </a:schemeClr>
                </a:solidFill>
                <a:latin typeface="Fira Sans Condensed Light" panose="020B0604020202020204" charset="0"/>
                <a:cs typeface="Times New Roman" panose="02020603050405020304" pitchFamily="18" charset="0"/>
              </a:rPr>
              <a:t> para </a:t>
            </a:r>
            <a:r>
              <a:rPr lang="en-US" sz="1600" dirty="0" err="1">
                <a:solidFill>
                  <a:schemeClr val="bg1">
                    <a:lumMod val="60000"/>
                    <a:lumOff val="40000"/>
                  </a:schemeClr>
                </a:solidFill>
                <a:latin typeface="Fira Sans Condensed Light" panose="020B0604020202020204" charset="0"/>
                <a:cs typeface="Times New Roman" panose="02020603050405020304" pitchFamily="18" charset="0"/>
              </a:rPr>
              <a:t>poder</a:t>
            </a:r>
            <a:r>
              <a:rPr lang="en-US" sz="1600" dirty="0">
                <a:solidFill>
                  <a:schemeClr val="bg1">
                    <a:lumMod val="60000"/>
                    <a:lumOff val="40000"/>
                  </a:schemeClr>
                </a:solidFill>
                <a:latin typeface="Fira Sans Condensed Light" panose="020B0604020202020204" charset="0"/>
                <a:cs typeface="Times New Roman" panose="02020603050405020304" pitchFamily="18" charset="0"/>
              </a:rPr>
              <a:t> </a:t>
            </a:r>
            <a:r>
              <a:rPr lang="en-US" sz="1600" dirty="0" err="1">
                <a:solidFill>
                  <a:schemeClr val="bg1">
                    <a:lumMod val="60000"/>
                    <a:lumOff val="40000"/>
                  </a:schemeClr>
                </a:solidFill>
                <a:latin typeface="Fira Sans Condensed Light" panose="020B0604020202020204" charset="0"/>
                <a:cs typeface="Times New Roman" panose="02020603050405020304" pitchFamily="18" charset="0"/>
              </a:rPr>
              <a:t>consultar</a:t>
            </a:r>
            <a:r>
              <a:rPr lang="en-US" sz="1600" dirty="0">
                <a:solidFill>
                  <a:schemeClr val="bg1">
                    <a:lumMod val="60000"/>
                    <a:lumOff val="40000"/>
                  </a:schemeClr>
                </a:solidFill>
                <a:latin typeface="Fira Sans Condensed Light" panose="020B0604020202020204" charset="0"/>
                <a:cs typeface="Times New Roman" panose="02020603050405020304" pitchFamily="18" charset="0"/>
              </a:rPr>
              <a:t> </a:t>
            </a:r>
            <a:r>
              <a:rPr lang="en-US" sz="1600" dirty="0" err="1">
                <a:solidFill>
                  <a:schemeClr val="bg1">
                    <a:lumMod val="60000"/>
                    <a:lumOff val="40000"/>
                  </a:schemeClr>
                </a:solidFill>
                <a:latin typeface="Fira Sans Condensed Light" panose="020B0604020202020204" charset="0"/>
                <a:cs typeface="Times New Roman" panose="02020603050405020304" pitchFamily="18" charset="0"/>
              </a:rPr>
              <a:t>cada</a:t>
            </a:r>
            <a:r>
              <a:rPr lang="en-US" sz="1600" dirty="0">
                <a:solidFill>
                  <a:schemeClr val="bg1">
                    <a:lumMod val="60000"/>
                    <a:lumOff val="40000"/>
                  </a:schemeClr>
                </a:solidFill>
                <a:latin typeface="Fira Sans Condensed Light" panose="020B0604020202020204" charset="0"/>
                <a:cs typeface="Times New Roman" panose="02020603050405020304" pitchFamily="18" charset="0"/>
              </a:rPr>
              <a:t> </a:t>
            </a:r>
            <a:r>
              <a:rPr lang="en-US" sz="1600" dirty="0" err="1">
                <a:solidFill>
                  <a:schemeClr val="bg1">
                    <a:lumMod val="60000"/>
                    <a:lumOff val="40000"/>
                  </a:schemeClr>
                </a:solidFill>
                <a:latin typeface="Fira Sans Condensed Light" panose="020B0604020202020204" charset="0"/>
                <a:cs typeface="Times New Roman" panose="02020603050405020304" pitchFamily="18" charset="0"/>
              </a:rPr>
              <a:t>nivel</a:t>
            </a:r>
            <a:r>
              <a:rPr lang="en-US" sz="1600" b="1" dirty="0">
                <a:solidFill>
                  <a:schemeClr val="bg1">
                    <a:lumMod val="60000"/>
                    <a:lumOff val="40000"/>
                  </a:schemeClr>
                </a:solidFill>
                <a:latin typeface="Fira Sans Condensed Light" panose="020B0604020202020204" charset="0"/>
                <a:cs typeface="Times New Roman" panose="02020603050405020304" pitchFamily="18" charset="0"/>
              </a:rPr>
              <a:t>.</a:t>
            </a:r>
            <a:endParaRPr lang="es-ES" sz="1600" b="1" dirty="0">
              <a:solidFill>
                <a:schemeClr val="tx2"/>
              </a:solidFill>
              <a:latin typeface="Fira Sans Condensed Light" panose="020B0604020202020204" charset="0"/>
              <a:cs typeface="Times New Roman" panose="02020603050405020304" pitchFamily="18" charset="0"/>
            </a:endParaRPr>
          </a:p>
          <a:p>
            <a:pPr algn="just"/>
            <a:endParaRPr lang="en-US" sz="1600" dirty="0">
              <a:solidFill>
                <a:schemeClr val="bg1">
                  <a:lumMod val="60000"/>
                  <a:lumOff val="40000"/>
                </a:schemeClr>
              </a:solidFill>
              <a:latin typeface="Fira Sans Condensed Light" panose="020B0604020202020204" charset="0"/>
              <a:cs typeface="Times New Roman" panose="02020603050405020304" pitchFamily="18" charset="0"/>
            </a:endParaRPr>
          </a:p>
          <a:p>
            <a:pPr algn="just"/>
            <a:r>
              <a:rPr lang="en-US" sz="1600" b="1" dirty="0">
                <a:solidFill>
                  <a:schemeClr val="tx2"/>
                </a:solidFill>
                <a:latin typeface="Fira Sans Condensed Light" panose="020B0604020202020204" charset="0"/>
                <a:cs typeface="Times New Roman" panose="02020603050405020304" pitchFamily="18" charset="0"/>
              </a:rPr>
              <a:t>5.</a:t>
            </a:r>
            <a:r>
              <a:rPr lang="en-US" sz="1600" dirty="0">
                <a:solidFill>
                  <a:schemeClr val="tx2"/>
                </a:solidFill>
                <a:latin typeface="Fira Sans Condensed Light" panose="020B0604020202020204" charset="0"/>
                <a:cs typeface="Times New Roman" panose="02020603050405020304" pitchFamily="18" charset="0"/>
              </a:rPr>
              <a:t> </a:t>
            </a:r>
            <a:r>
              <a:rPr lang="en-US" sz="1600" b="1" dirty="0" err="1">
                <a:solidFill>
                  <a:schemeClr val="bg1">
                    <a:lumMod val="60000"/>
                    <a:lumOff val="40000"/>
                  </a:schemeClr>
                </a:solidFill>
                <a:latin typeface="Fira Sans Condensed Light" panose="020B0604020202020204" charset="0"/>
                <a:cs typeface="Times New Roman" panose="02020603050405020304" pitchFamily="18" charset="0"/>
              </a:rPr>
              <a:t>Obtén</a:t>
            </a:r>
            <a:r>
              <a:rPr lang="en-US" sz="1600" dirty="0">
                <a:solidFill>
                  <a:schemeClr val="bg1">
                    <a:lumMod val="60000"/>
                    <a:lumOff val="40000"/>
                  </a:schemeClr>
                </a:solidFill>
                <a:latin typeface="Fira Sans Condensed Light" panose="020B0604020202020204" charset="0"/>
                <a:cs typeface="Times New Roman" panose="02020603050405020304" pitchFamily="18" charset="0"/>
              </a:rPr>
              <a:t> la </a:t>
            </a:r>
            <a:r>
              <a:rPr lang="en-US" sz="1600" b="1" dirty="0" err="1">
                <a:solidFill>
                  <a:schemeClr val="tx2"/>
                </a:solidFill>
                <a:latin typeface="Fira Sans Condensed Light" panose="020B0604020202020204" charset="0"/>
                <a:cs typeface="Times New Roman" panose="02020603050405020304" pitchFamily="18" charset="0"/>
              </a:rPr>
              <a:t>documentación</a:t>
            </a:r>
            <a:r>
              <a:rPr lang="en-US" sz="1600" dirty="0">
                <a:solidFill>
                  <a:schemeClr val="bg1">
                    <a:lumMod val="60000"/>
                    <a:lumOff val="40000"/>
                  </a:schemeClr>
                </a:solidFill>
                <a:latin typeface="Fira Sans Condensed Light" panose="020B0604020202020204" charset="0"/>
                <a:cs typeface="Times New Roman" panose="02020603050405020304" pitchFamily="18" charset="0"/>
              </a:rPr>
              <a:t> de </a:t>
            </a:r>
            <a:r>
              <a:rPr lang="en-US" sz="1600" dirty="0" err="1">
                <a:solidFill>
                  <a:schemeClr val="bg1">
                    <a:lumMod val="60000"/>
                    <a:lumOff val="40000"/>
                  </a:schemeClr>
                </a:solidFill>
                <a:latin typeface="Fira Sans Condensed Light" panose="020B0604020202020204" charset="0"/>
                <a:cs typeface="Times New Roman" panose="02020603050405020304" pitchFamily="18" charset="0"/>
              </a:rPr>
              <a:t>tu</a:t>
            </a:r>
            <a:r>
              <a:rPr lang="en-US" sz="1600" dirty="0">
                <a:solidFill>
                  <a:schemeClr val="bg1">
                    <a:lumMod val="60000"/>
                    <a:lumOff val="40000"/>
                  </a:schemeClr>
                </a:solidFill>
                <a:latin typeface="Fira Sans Condensed Light" panose="020B0604020202020204" charset="0"/>
                <a:cs typeface="Times New Roman" panose="02020603050405020304" pitchFamily="18" charset="0"/>
              </a:rPr>
              <a:t> API y </a:t>
            </a:r>
            <a:r>
              <a:rPr lang="en-US" sz="1600" dirty="0" err="1">
                <a:solidFill>
                  <a:schemeClr val="bg1">
                    <a:lumMod val="60000"/>
                    <a:lumOff val="40000"/>
                  </a:schemeClr>
                </a:solidFill>
                <a:latin typeface="Fira Sans Condensed Light" panose="020B0604020202020204" charset="0"/>
                <a:cs typeface="Times New Roman" panose="02020603050405020304" pitchFamily="18" charset="0"/>
              </a:rPr>
              <a:t>agregala</a:t>
            </a:r>
            <a:r>
              <a:rPr lang="en-US" sz="1600" dirty="0">
                <a:solidFill>
                  <a:schemeClr val="bg1">
                    <a:lumMod val="60000"/>
                    <a:lumOff val="40000"/>
                  </a:schemeClr>
                </a:solidFill>
                <a:latin typeface="Fira Sans Condensed Light" panose="020B0604020202020204" charset="0"/>
                <a:cs typeface="Times New Roman" panose="02020603050405020304" pitchFamily="18" charset="0"/>
              </a:rPr>
              <a:t> a </a:t>
            </a:r>
            <a:r>
              <a:rPr lang="en-US" sz="1600" dirty="0" err="1">
                <a:solidFill>
                  <a:schemeClr val="bg1">
                    <a:lumMod val="60000"/>
                    <a:lumOff val="40000"/>
                  </a:schemeClr>
                </a:solidFill>
                <a:latin typeface="Fira Sans Condensed Light" panose="020B0604020202020204" charset="0"/>
                <a:cs typeface="Times New Roman" panose="02020603050405020304" pitchFamily="18" charset="0"/>
              </a:rPr>
              <a:t>tu</a:t>
            </a:r>
            <a:r>
              <a:rPr lang="en-US" sz="1600" dirty="0">
                <a:solidFill>
                  <a:schemeClr val="bg1">
                    <a:lumMod val="60000"/>
                    <a:lumOff val="40000"/>
                  </a:schemeClr>
                </a:solidFill>
                <a:latin typeface="Fira Sans Condensed Light" panose="020B0604020202020204" charset="0"/>
                <a:cs typeface="Times New Roman" panose="02020603050405020304" pitchFamily="18" charset="0"/>
              </a:rPr>
              <a:t> </a:t>
            </a:r>
            <a:r>
              <a:rPr lang="en-US" sz="1600" dirty="0" err="1">
                <a:solidFill>
                  <a:schemeClr val="bg1">
                    <a:lumMod val="60000"/>
                    <a:lumOff val="40000"/>
                  </a:schemeClr>
                </a:solidFill>
                <a:latin typeface="Fira Sans Condensed Light" panose="020B0604020202020204" charset="0"/>
                <a:cs typeface="Times New Roman" panose="02020603050405020304" pitchFamily="18" charset="0"/>
              </a:rPr>
              <a:t>repositorio</a:t>
            </a:r>
            <a:endParaRPr lang="en-US" sz="1600" dirty="0">
              <a:solidFill>
                <a:schemeClr val="bg1">
                  <a:lumMod val="60000"/>
                  <a:lumOff val="40000"/>
                </a:schemeClr>
              </a:solidFill>
              <a:latin typeface="Fira Sans Condensed Light" panose="020B0604020202020204" charset="0"/>
              <a:cs typeface="Times New Roman" panose="02020603050405020304" pitchFamily="18" charset="0"/>
            </a:endParaRPr>
          </a:p>
          <a:p>
            <a:pPr algn="just"/>
            <a:endParaRPr lang="en-US" sz="1600" dirty="0">
              <a:solidFill>
                <a:schemeClr val="tx2"/>
              </a:solidFill>
              <a:latin typeface="Fira Sans Condensed Light" panose="020B0604020202020204" charset="0"/>
              <a:cs typeface="Times New Roman" panose="02020603050405020304" pitchFamily="18" charset="0"/>
            </a:endParaRPr>
          </a:p>
          <a:p>
            <a:pPr algn="just"/>
            <a:r>
              <a:rPr lang="en-US" sz="1600" b="1" dirty="0">
                <a:solidFill>
                  <a:schemeClr val="tx2"/>
                </a:solidFill>
                <a:latin typeface="Fira Sans Condensed Light" panose="020B0604020202020204" charset="0"/>
                <a:cs typeface="Times New Roman" panose="02020603050405020304" pitchFamily="18" charset="0"/>
              </a:rPr>
              <a:t>6. </a:t>
            </a:r>
            <a:r>
              <a:rPr lang="en-US" sz="1600" b="1" dirty="0" err="1">
                <a:solidFill>
                  <a:schemeClr val="tx2"/>
                </a:solidFill>
                <a:latin typeface="Fira Sans Condensed Light" panose="020B0604020202020204" charset="0"/>
                <a:cs typeface="Times New Roman" panose="02020603050405020304" pitchFamily="18" charset="0"/>
              </a:rPr>
              <a:t>Enviar</a:t>
            </a:r>
            <a:r>
              <a:rPr lang="en-US" sz="1600" b="1" dirty="0">
                <a:solidFill>
                  <a:schemeClr val="tx2"/>
                </a:solidFill>
                <a:latin typeface="Fira Sans Condensed Light" panose="020B0604020202020204" charset="0"/>
                <a:cs typeface="Times New Roman" panose="02020603050405020304" pitchFamily="18" charset="0"/>
              </a:rPr>
              <a:t> </a:t>
            </a:r>
            <a:r>
              <a:rPr lang="en-US" sz="1600" b="1" dirty="0" err="1">
                <a:solidFill>
                  <a:schemeClr val="tx2"/>
                </a:solidFill>
                <a:latin typeface="Fira Sans Condensed Light" panose="020B0604020202020204" charset="0"/>
                <a:cs typeface="Times New Roman" panose="02020603050405020304" pitchFamily="18" charset="0"/>
              </a:rPr>
              <a:t>el</a:t>
            </a:r>
            <a:r>
              <a:rPr lang="en-US" sz="1600" b="1" dirty="0">
                <a:solidFill>
                  <a:schemeClr val="tx2"/>
                </a:solidFill>
                <a:latin typeface="Fira Sans Condensed Light" panose="020B0604020202020204" charset="0"/>
                <a:cs typeface="Times New Roman" panose="02020603050405020304" pitchFamily="18" charset="0"/>
              </a:rPr>
              <a:t>  </a:t>
            </a:r>
            <a:r>
              <a:rPr lang="en-US" sz="1600" dirty="0">
                <a:solidFill>
                  <a:schemeClr val="tx2"/>
                </a:solidFill>
                <a:latin typeface="Fira Sans Condensed Light" panose="020B0604020202020204" charset="0"/>
                <a:cs typeface="Times New Roman" panose="02020603050405020304" pitchFamily="18" charset="0"/>
              </a:rPr>
              <a:t>el link del </a:t>
            </a:r>
            <a:r>
              <a:rPr lang="en-US" sz="1600" dirty="0" err="1">
                <a:solidFill>
                  <a:schemeClr val="tx2"/>
                </a:solidFill>
                <a:latin typeface="Fira Sans Condensed Light" panose="020B0604020202020204" charset="0"/>
                <a:cs typeface="Times New Roman" panose="02020603050405020304" pitchFamily="18" charset="0"/>
              </a:rPr>
              <a:t>repositorio</a:t>
            </a:r>
            <a:r>
              <a:rPr lang="en-US" sz="1600" dirty="0">
                <a:solidFill>
                  <a:schemeClr val="tx2"/>
                </a:solidFill>
                <a:latin typeface="Fira Sans Condensed Light" panose="020B0604020202020204" charset="0"/>
                <a:cs typeface="Times New Roman" panose="02020603050405020304" pitchFamily="18" charset="0"/>
              </a:rPr>
              <a:t> a: </a:t>
            </a:r>
            <a:r>
              <a:rPr lang="en-US" sz="1600" b="1" dirty="0">
                <a:solidFill>
                  <a:schemeClr val="tx2"/>
                </a:solidFill>
                <a:latin typeface="Fira Sans Condensed Light" panose="020B0604020202020204" charset="0"/>
                <a:cs typeface="Times New Roman" panose="02020603050405020304" pitchFamily="18" charset="0"/>
              </a:rPr>
              <a:t>alfredo.garcias@alumno.buap.mx </a:t>
            </a:r>
            <a:r>
              <a:rPr lang="en-US" sz="1600" dirty="0">
                <a:solidFill>
                  <a:schemeClr val="tx2"/>
                </a:solidFill>
                <a:latin typeface="Fira Sans Condensed Light" panose="020B0604020202020204" charset="0"/>
                <a:cs typeface="Times New Roman" panose="02020603050405020304" pitchFamily="18" charset="0"/>
              </a:rPr>
              <a:t>para </a:t>
            </a:r>
            <a:r>
              <a:rPr lang="en-US" sz="1600" b="1" dirty="0">
                <a:solidFill>
                  <a:schemeClr val="tx2"/>
                </a:solidFill>
                <a:latin typeface="Fira Sans Condensed Light" panose="020B0604020202020204" charset="0"/>
                <a:cs typeface="Times New Roman" panose="02020603050405020304" pitchFamily="18" charset="0"/>
              </a:rPr>
              <a:t>“</a:t>
            </a:r>
            <a:r>
              <a:rPr lang="en-US" sz="1600" b="1" dirty="0" err="1">
                <a:solidFill>
                  <a:schemeClr val="bg1">
                    <a:lumMod val="60000"/>
                    <a:lumOff val="40000"/>
                  </a:schemeClr>
                </a:solidFill>
                <a:latin typeface="Fira Sans Condensed Light" panose="020B0604020202020204" charset="0"/>
                <a:cs typeface="Times New Roman" panose="02020603050405020304" pitchFamily="18" charset="0"/>
              </a:rPr>
              <a:t>Evaluación</a:t>
            </a:r>
            <a:r>
              <a:rPr lang="en-US" sz="1600" b="1" dirty="0">
                <a:solidFill>
                  <a:schemeClr val="tx2"/>
                </a:solidFill>
                <a:latin typeface="Fira Sans Condensed Light" panose="020B0604020202020204" charset="0"/>
                <a:cs typeface="Times New Roman" panose="02020603050405020304" pitchFamily="18" charset="0"/>
              </a:rPr>
              <a:t>”</a:t>
            </a:r>
          </a:p>
          <a:p>
            <a:pPr algn="just"/>
            <a:endParaRPr lang="en-US" sz="1600" b="1" dirty="0">
              <a:solidFill>
                <a:schemeClr val="tx2"/>
              </a:solidFill>
              <a:latin typeface="Fira Sans Condensed Light" panose="020B0604020202020204" charset="0"/>
              <a:cs typeface="Times New Roman" panose="02020603050405020304" pitchFamily="18" charset="0"/>
            </a:endParaRPr>
          </a:p>
          <a:p>
            <a:pPr algn="just"/>
            <a:endParaRPr lang="en-US" sz="1600" b="1" dirty="0">
              <a:solidFill>
                <a:schemeClr val="tx2"/>
              </a:solidFill>
              <a:latin typeface="Fira Sans Condensed Light" panose="020B0604020202020204" charset="0"/>
              <a:cs typeface="Times New Roman" panose="02020603050405020304" pitchFamily="18" charset="0"/>
            </a:endParaRPr>
          </a:p>
          <a:p>
            <a:pPr algn="r"/>
            <a:endParaRPr lang="en-US" sz="1600" b="1" dirty="0">
              <a:solidFill>
                <a:schemeClr val="tx2"/>
              </a:solidFill>
              <a:latin typeface="Fira Sans Condensed Light" panose="020B0604020202020204" charset="0"/>
              <a:cs typeface="Times New Roman" panose="02020603050405020304" pitchFamily="18" charset="0"/>
            </a:endParaRPr>
          </a:p>
          <a:p>
            <a:pPr algn="just"/>
            <a:endParaRPr lang="en-US" sz="1600" b="1" dirty="0">
              <a:solidFill>
                <a:schemeClr val="bg1">
                  <a:lumMod val="60000"/>
                  <a:lumOff val="40000"/>
                </a:schemeClr>
              </a:solidFill>
              <a:latin typeface="Fira Sans Condensed Light" panose="020B0604020202020204" charset="0"/>
              <a:cs typeface="Times New Roman" panose="02020603050405020304" pitchFamily="18" charset="0"/>
            </a:endParaRPr>
          </a:p>
          <a:p>
            <a:pPr algn="just"/>
            <a:endParaRPr lang="en-US" sz="1600" b="1" dirty="0">
              <a:solidFill>
                <a:schemeClr val="bg1">
                  <a:lumMod val="60000"/>
                  <a:lumOff val="40000"/>
                </a:schemeClr>
              </a:solidFill>
              <a:latin typeface="Fira Sans Condensed Light" panose="020B0604020202020204" charset="0"/>
              <a:cs typeface="Times New Roman" panose="02020603050405020304" pitchFamily="18" charset="0"/>
            </a:endParaRPr>
          </a:p>
          <a:p>
            <a:pPr algn="just"/>
            <a:endParaRPr lang="en-US" sz="1600" b="1" dirty="0">
              <a:solidFill>
                <a:schemeClr val="bg1">
                  <a:lumMod val="60000"/>
                  <a:lumOff val="40000"/>
                </a:schemeClr>
              </a:solidFill>
              <a:latin typeface="Fira Sans Condensed Light" panose="020B0604020202020204" charset="0"/>
              <a:cs typeface="Times New Roman" panose="02020603050405020304" pitchFamily="18" charset="0"/>
            </a:endParaRPr>
          </a:p>
          <a:p>
            <a:pPr algn="just"/>
            <a:endParaRPr lang="en-US" sz="1600" b="1" dirty="0">
              <a:solidFill>
                <a:schemeClr val="bg1">
                  <a:lumMod val="60000"/>
                  <a:lumOff val="40000"/>
                </a:schemeClr>
              </a:solidFill>
              <a:latin typeface="Fira Sans Condensed Light" panose="020B0604020202020204" charset="0"/>
              <a:cs typeface="Times New Roman" panose="02020603050405020304" pitchFamily="18" charset="0"/>
            </a:endParaRPr>
          </a:p>
          <a:p>
            <a:pPr algn="just"/>
            <a:endParaRPr lang="en-US" sz="1600" b="1" dirty="0">
              <a:solidFill>
                <a:schemeClr val="bg1">
                  <a:lumMod val="60000"/>
                  <a:lumOff val="40000"/>
                </a:schemeClr>
              </a:solidFill>
              <a:latin typeface="Fira Sans Condensed Light" panose="020B0604020202020204" charset="0"/>
              <a:cs typeface="Times New Roman" panose="02020603050405020304" pitchFamily="18" charset="0"/>
            </a:endParaRPr>
          </a:p>
          <a:p>
            <a:pPr algn="just"/>
            <a:endParaRPr lang="es-ES" sz="1600" b="1" dirty="0">
              <a:solidFill>
                <a:schemeClr val="tx2"/>
              </a:solidFill>
              <a:latin typeface="Fira Sans Condensed Light" panose="020B0604020202020204" charset="0"/>
              <a:cs typeface="Times New Roman" panose="02020603050405020304" pitchFamily="18" charset="0"/>
            </a:endParaRPr>
          </a:p>
        </p:txBody>
      </p:sp>
    </p:spTree>
    <p:extLst>
      <p:ext uri="{BB962C8B-B14F-4D97-AF65-F5344CB8AC3E}">
        <p14:creationId xmlns:p14="http://schemas.microsoft.com/office/powerpoint/2010/main" val="214770205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sp>
        <p:nvSpPr>
          <p:cNvPr id="646" name="Google Shape;646;p33"/>
          <p:cNvSpPr txBox="1">
            <a:spLocks noGrp="1"/>
          </p:cNvSpPr>
          <p:nvPr>
            <p:ph type="title"/>
          </p:nvPr>
        </p:nvSpPr>
        <p:spPr>
          <a:xfrm>
            <a:off x="2015354" y="615012"/>
            <a:ext cx="4522305" cy="58347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FastAPI</a:t>
            </a:r>
            <a:endParaRPr dirty="0"/>
          </a:p>
        </p:txBody>
      </p:sp>
      <p:cxnSp>
        <p:nvCxnSpPr>
          <p:cNvPr id="8" name="Google Shape;137;p27"/>
          <p:cNvCxnSpPr/>
          <p:nvPr/>
        </p:nvCxnSpPr>
        <p:spPr>
          <a:xfrm>
            <a:off x="2015354" y="567891"/>
            <a:ext cx="0" cy="630600"/>
          </a:xfrm>
          <a:prstGeom prst="straightConnector1">
            <a:avLst/>
          </a:prstGeom>
          <a:noFill/>
          <a:ln w="19050" cap="flat" cmpd="sng">
            <a:solidFill>
              <a:srgbClr val="F3F3F3"/>
            </a:solidFill>
            <a:prstDash val="solid"/>
            <a:round/>
            <a:headEnd type="oval" w="med" len="med"/>
            <a:tailEnd type="oval" w="med" len="med"/>
          </a:ln>
        </p:spPr>
      </p:cxnSp>
      <p:sp>
        <p:nvSpPr>
          <p:cNvPr id="9" name="Google Shape;136;p27"/>
          <p:cNvSpPr txBox="1">
            <a:spLocks/>
          </p:cNvSpPr>
          <p:nvPr/>
        </p:nvSpPr>
        <p:spPr>
          <a:xfrm>
            <a:off x="0" y="4922784"/>
            <a:ext cx="3352799" cy="220716"/>
          </a:xfrm>
          <a:prstGeom prst="rect">
            <a:avLst/>
          </a:prstGeom>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dirty="0">
                <a:ln>
                  <a:noFill/>
                </a:ln>
                <a:solidFill>
                  <a:srgbClr val="000000"/>
                </a:solidFill>
                <a:effectLst/>
                <a:uLnTx/>
                <a:uFillTx/>
                <a:latin typeface="Arial"/>
                <a:ea typeface="Arial"/>
                <a:cs typeface="Arial"/>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Arial"/>
                <a:cs typeface="Arial"/>
                <a:sym typeface="Arial"/>
              </a:rPr>
              <a:t>Facilitador: </a:t>
            </a:r>
            <a:r>
              <a:rPr kumimoji="0" lang="es-ES" sz="1400" b="0" i="0" u="none" strike="noStrike" kern="0" cap="none" spc="0" normalizeH="0" baseline="0" noProof="0" dirty="0" err="1">
                <a:ln>
                  <a:noFill/>
                </a:ln>
                <a:solidFill>
                  <a:schemeClr val="bg1">
                    <a:lumMod val="60000"/>
                    <a:lumOff val="40000"/>
                  </a:schemeClr>
                </a:solidFill>
                <a:effectLst/>
                <a:uLnTx/>
                <a:uFillTx/>
                <a:latin typeface="Fira Sans Condensed Light" charset="0"/>
                <a:ea typeface="Arial"/>
                <a:cs typeface="Arial"/>
                <a:sym typeface="Arial"/>
              </a:rPr>
              <a:t>PhD</a:t>
            </a: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Arial"/>
                <a:cs typeface="Arial"/>
                <a:sym typeface="Arial"/>
              </a:rPr>
              <a:t> Alfredo García Suárez</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br>
              <a:rPr kumimoji="0" lang="es-ES" sz="1400" b="0" i="0" u="none" strike="noStrike" kern="0" cap="none" spc="0" normalizeH="0" baseline="0" noProof="0" dirty="0">
                <a:ln>
                  <a:noFill/>
                </a:ln>
                <a:solidFill>
                  <a:srgbClr val="000000"/>
                </a:solidFill>
                <a:effectLst/>
                <a:uLnTx/>
                <a:uFillTx/>
                <a:latin typeface="Arial"/>
                <a:ea typeface="Arial"/>
                <a:cs typeface="Arial"/>
                <a:sym typeface="Arial"/>
              </a:rPr>
            </a:br>
            <a:endParaRPr kumimoji="0" lang="es-ES"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pic>
        <p:nvPicPr>
          <p:cNvPr id="2" name="Picture 2" descr="Virtual Horizon BUAP">
            <a:extLst>
              <a:ext uri="{FF2B5EF4-FFF2-40B4-BE49-F238E27FC236}">
                <a16:creationId xmlns:a16="http://schemas.microsoft.com/office/drawing/2014/main" id="{E4742490-BBE5-9AC8-65BF-B0678E0E4C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3913" y="102446"/>
            <a:ext cx="1931133" cy="97714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a:extLst>
              <a:ext uri="{FF2B5EF4-FFF2-40B4-BE49-F238E27FC236}">
                <a16:creationId xmlns:a16="http://schemas.microsoft.com/office/drawing/2014/main" id="{5BBDE05F-97EF-912B-2DA3-B82DBC62C4E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1206" y="209702"/>
            <a:ext cx="1394098" cy="1394098"/>
          </a:xfrm>
          <a:prstGeom prst="rect">
            <a:avLst/>
          </a:prstGeom>
          <a:noFill/>
          <a:extLst>
            <a:ext uri="{909E8E84-426E-40DD-AFC4-6F175D3DCCD1}">
              <a14:hiddenFill xmlns:a14="http://schemas.microsoft.com/office/drawing/2010/main">
                <a:solidFill>
                  <a:srgbClr val="FFFFFF"/>
                </a:solidFill>
              </a14:hiddenFill>
            </a:ext>
          </a:extLst>
        </p:spPr>
      </p:pic>
      <p:sp>
        <p:nvSpPr>
          <p:cNvPr id="3" name="Google Shape;1762;p45">
            <a:extLst>
              <a:ext uri="{FF2B5EF4-FFF2-40B4-BE49-F238E27FC236}">
                <a16:creationId xmlns:a16="http://schemas.microsoft.com/office/drawing/2014/main" id="{601FF45C-725D-C894-1F56-3BB4DE9D87B8}"/>
              </a:ext>
            </a:extLst>
          </p:cNvPr>
          <p:cNvSpPr txBox="1">
            <a:spLocks/>
          </p:cNvSpPr>
          <p:nvPr/>
        </p:nvSpPr>
        <p:spPr>
          <a:xfrm>
            <a:off x="1860299" y="1603800"/>
            <a:ext cx="3352797" cy="630600"/>
          </a:xfrm>
          <a:prstGeom prst="rect">
            <a:avLst/>
          </a:prstGeom>
          <a:noFill/>
          <a:ln>
            <a:noFill/>
          </a:ln>
        </p:spPr>
        <p:txBody>
          <a:bodyPr spcFirstLastPara="1" wrap="square" lIns="91425" tIns="274300" rIns="91425" bIns="91425" anchor="ctr"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1pPr>
            <a:lvl2pPr marL="914400" marR="0" lvl="1"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2pPr>
            <a:lvl3pPr marL="1371600" marR="0" lvl="2"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3pPr>
            <a:lvl4pPr marL="1828800" marR="0" lvl="3"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4pPr>
            <a:lvl5pPr marL="2286000" marR="0" lvl="4"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5pPr>
            <a:lvl6pPr marL="2743200" marR="0" lvl="5"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6pPr>
            <a:lvl7pPr marL="3200400" marR="0" lvl="6"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7pPr>
            <a:lvl8pPr marL="3657600" marR="0" lvl="7"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8pPr>
            <a:lvl9pPr marL="4114800" marR="0" lvl="8" indent="-304800" algn="l" rtl="0">
              <a:lnSpc>
                <a:spcPct val="115000"/>
              </a:lnSpc>
              <a:spcBef>
                <a:spcPts val="1600"/>
              </a:spcBef>
              <a:spcAft>
                <a:spcPts val="160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9pPr>
          </a:lstStyle>
          <a:p>
            <a:pPr marL="152400" indent="0">
              <a:buNone/>
            </a:pPr>
            <a:r>
              <a:rPr lang="es-ES" sz="1800" b="1" dirty="0">
                <a:solidFill>
                  <a:schemeClr val="tx2"/>
                </a:solidFill>
              </a:rPr>
              <a:t>Es hora de programar…</a:t>
            </a:r>
          </a:p>
          <a:p>
            <a:pPr marL="152400" indent="0">
              <a:buNone/>
            </a:pPr>
            <a:endParaRPr lang="es-ES" sz="1400" b="1" dirty="0">
              <a:solidFill>
                <a:schemeClr val="tx2"/>
              </a:solidFill>
            </a:endParaRPr>
          </a:p>
          <a:p>
            <a:pPr marL="152400" indent="0">
              <a:buNone/>
            </a:pPr>
            <a:endParaRPr lang="es-ES" sz="1400" b="1" dirty="0"/>
          </a:p>
        </p:txBody>
      </p:sp>
      <p:pic>
        <p:nvPicPr>
          <p:cNvPr id="8200" name="Picture 8" descr="El futuro de los programadores en la industria 4.0 | Blogs U. Continental">
            <a:extLst>
              <a:ext uri="{FF2B5EF4-FFF2-40B4-BE49-F238E27FC236}">
                <a16:creationId xmlns:a16="http://schemas.microsoft.com/office/drawing/2014/main" id="{4F7021F4-88FD-BF49-A0C4-D821A981433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21994" y="2032424"/>
            <a:ext cx="5138418" cy="28903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341790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98"/>
        <p:cNvGrpSpPr/>
        <p:nvPr/>
      </p:nvGrpSpPr>
      <p:grpSpPr>
        <a:xfrm>
          <a:off x="0" y="0"/>
          <a:ext cx="0" cy="0"/>
          <a:chOff x="0" y="0"/>
          <a:chExt cx="0" cy="0"/>
        </a:xfrm>
      </p:grpSpPr>
      <p:sp>
        <p:nvSpPr>
          <p:cNvPr id="6" name="Google Shape;1768;p46"/>
          <p:cNvSpPr txBox="1">
            <a:spLocks/>
          </p:cNvSpPr>
          <p:nvPr/>
        </p:nvSpPr>
        <p:spPr>
          <a:xfrm>
            <a:off x="2562175" y="725400"/>
            <a:ext cx="4020000" cy="1462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1pPr>
            <a:lvl2pPr marR="0" lvl="1"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2pPr>
            <a:lvl3pPr marR="0" lvl="2"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3pPr>
            <a:lvl4pPr marR="0" lvl="3"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4pPr>
            <a:lvl5pPr marR="0" lvl="4"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5pPr>
            <a:lvl6pPr marR="0" lvl="5"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6pPr>
            <a:lvl7pPr marR="0" lvl="6"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7pPr>
            <a:lvl8pPr marR="0" lvl="7"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8pPr>
            <a:lvl9pPr marR="0" lvl="8"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9pPr>
          </a:lstStyle>
          <a:p>
            <a:r>
              <a:rPr lang="es-ES" dirty="0"/>
              <a:t>Fin de la Sesión</a:t>
            </a:r>
          </a:p>
        </p:txBody>
      </p:sp>
      <p:sp>
        <p:nvSpPr>
          <p:cNvPr id="7" name="Google Shape;1769;p46"/>
          <p:cNvSpPr txBox="1">
            <a:spLocks/>
          </p:cNvSpPr>
          <p:nvPr/>
        </p:nvSpPr>
        <p:spPr>
          <a:xfrm>
            <a:off x="2561975" y="2105100"/>
            <a:ext cx="4020000" cy="1203900"/>
          </a:xfrm>
          <a:prstGeom prst="rect">
            <a:avLst/>
          </a:prstGeom>
          <a:solidFill>
            <a:srgbClr val="FFFFFF">
              <a:alpha val="45090"/>
            </a:srgbClr>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98450" algn="l" rtl="0">
              <a:lnSpc>
                <a:spcPct val="100000"/>
              </a:lnSpc>
              <a:spcBef>
                <a:spcPts val="0"/>
              </a:spcBef>
              <a:spcAft>
                <a:spcPts val="0"/>
              </a:spcAft>
              <a:buClr>
                <a:srgbClr val="434343"/>
              </a:buClr>
              <a:buSzPts val="1100"/>
              <a:buFont typeface="Fira Sans Condensed Light"/>
              <a:buAutoNum type="arabicPeriod"/>
              <a:defRPr sz="1300" b="0" i="0" u="none" strike="noStrike" cap="none">
                <a:solidFill>
                  <a:srgbClr val="F3F3F3"/>
                </a:solidFill>
                <a:latin typeface="Fira Sans Condensed Light"/>
                <a:ea typeface="Fira Sans Condensed Light"/>
                <a:cs typeface="Fira Sans Condensed Light"/>
                <a:sym typeface="Fira Sans Condensed Light"/>
              </a:defRPr>
            </a:lvl1pPr>
            <a:lvl2pPr marL="914400" marR="0" lvl="1" indent="-298450" algn="l" rtl="0">
              <a:lnSpc>
                <a:spcPct val="115000"/>
              </a:lnSpc>
              <a:spcBef>
                <a:spcPts val="1600"/>
              </a:spcBef>
              <a:spcAft>
                <a:spcPts val="0"/>
              </a:spcAft>
              <a:buClr>
                <a:srgbClr val="000000"/>
              </a:buClr>
              <a:buSzPts val="1100"/>
              <a:buFont typeface="Fira Sans Condensed Light"/>
              <a:buAutoNum type="alphaLcPeriod"/>
              <a:defRPr sz="1200" b="0" i="0" u="none" strike="noStrike" cap="none">
                <a:solidFill>
                  <a:srgbClr val="F3F3F3"/>
                </a:solidFill>
                <a:latin typeface="Fira Sans Condensed Light"/>
                <a:ea typeface="Fira Sans Condensed Light"/>
                <a:cs typeface="Fira Sans Condensed Light"/>
                <a:sym typeface="Fira Sans Condensed Light"/>
              </a:defRPr>
            </a:lvl2pPr>
            <a:lvl3pPr marL="1371600" marR="0" lvl="2" indent="-298450" algn="l" rtl="0">
              <a:lnSpc>
                <a:spcPct val="115000"/>
              </a:lnSpc>
              <a:spcBef>
                <a:spcPts val="1600"/>
              </a:spcBef>
              <a:spcAft>
                <a:spcPts val="0"/>
              </a:spcAft>
              <a:buClr>
                <a:srgbClr val="000000"/>
              </a:buClr>
              <a:buSzPts val="1100"/>
              <a:buFont typeface="Fira Sans Condensed Light"/>
              <a:buAutoNum type="romanLcPeriod"/>
              <a:defRPr sz="1200" b="0" i="0" u="none" strike="noStrike" cap="none">
                <a:solidFill>
                  <a:srgbClr val="F3F3F3"/>
                </a:solidFill>
                <a:latin typeface="Fira Sans Condensed Light"/>
                <a:ea typeface="Fira Sans Condensed Light"/>
                <a:cs typeface="Fira Sans Condensed Light"/>
                <a:sym typeface="Fira Sans Condensed Light"/>
              </a:defRPr>
            </a:lvl3pPr>
            <a:lvl4pPr marL="1828800" marR="0" lvl="3" indent="-298450" algn="l" rtl="0">
              <a:lnSpc>
                <a:spcPct val="115000"/>
              </a:lnSpc>
              <a:spcBef>
                <a:spcPts val="1600"/>
              </a:spcBef>
              <a:spcAft>
                <a:spcPts val="0"/>
              </a:spcAft>
              <a:buClr>
                <a:srgbClr val="000000"/>
              </a:buClr>
              <a:buSzPts val="1100"/>
              <a:buFont typeface="Fira Sans Condensed Light"/>
              <a:buAutoNum type="arabicPeriod"/>
              <a:defRPr sz="1200" b="0" i="0" u="none" strike="noStrike" cap="none">
                <a:solidFill>
                  <a:srgbClr val="F3F3F3"/>
                </a:solidFill>
                <a:latin typeface="Fira Sans Condensed Light"/>
                <a:ea typeface="Fira Sans Condensed Light"/>
                <a:cs typeface="Fira Sans Condensed Light"/>
                <a:sym typeface="Fira Sans Condensed Light"/>
              </a:defRPr>
            </a:lvl4pPr>
            <a:lvl5pPr marL="2286000" marR="0" lvl="4" indent="-298450" algn="l" rtl="0">
              <a:lnSpc>
                <a:spcPct val="115000"/>
              </a:lnSpc>
              <a:spcBef>
                <a:spcPts val="1600"/>
              </a:spcBef>
              <a:spcAft>
                <a:spcPts val="0"/>
              </a:spcAft>
              <a:buClr>
                <a:srgbClr val="000000"/>
              </a:buClr>
              <a:buSzPts val="1100"/>
              <a:buFont typeface="Fira Sans Condensed Light"/>
              <a:buAutoNum type="alphaLcPeriod"/>
              <a:defRPr sz="1200" b="0" i="0" u="none" strike="noStrike" cap="none">
                <a:solidFill>
                  <a:srgbClr val="F3F3F3"/>
                </a:solidFill>
                <a:latin typeface="Fira Sans Condensed Light"/>
                <a:ea typeface="Fira Sans Condensed Light"/>
                <a:cs typeface="Fira Sans Condensed Light"/>
                <a:sym typeface="Fira Sans Condensed Light"/>
              </a:defRPr>
            </a:lvl5pPr>
            <a:lvl6pPr marL="2743200" marR="0" lvl="5" indent="-298450" algn="l" rtl="0">
              <a:lnSpc>
                <a:spcPct val="115000"/>
              </a:lnSpc>
              <a:spcBef>
                <a:spcPts val="1600"/>
              </a:spcBef>
              <a:spcAft>
                <a:spcPts val="0"/>
              </a:spcAft>
              <a:buClr>
                <a:srgbClr val="000000"/>
              </a:buClr>
              <a:buSzPts val="1100"/>
              <a:buFont typeface="Fira Sans Condensed Light"/>
              <a:buAutoNum type="romanLcPeriod"/>
              <a:defRPr sz="1200" b="0" i="0" u="none" strike="noStrike" cap="none">
                <a:solidFill>
                  <a:srgbClr val="F3F3F3"/>
                </a:solidFill>
                <a:latin typeface="Fira Sans Condensed Light"/>
                <a:ea typeface="Fira Sans Condensed Light"/>
                <a:cs typeface="Fira Sans Condensed Light"/>
                <a:sym typeface="Fira Sans Condensed Light"/>
              </a:defRPr>
            </a:lvl6pPr>
            <a:lvl7pPr marL="3200400" marR="0" lvl="6" indent="-298450" algn="l" rtl="0">
              <a:lnSpc>
                <a:spcPct val="115000"/>
              </a:lnSpc>
              <a:spcBef>
                <a:spcPts val="1600"/>
              </a:spcBef>
              <a:spcAft>
                <a:spcPts val="0"/>
              </a:spcAft>
              <a:buClr>
                <a:srgbClr val="000000"/>
              </a:buClr>
              <a:buSzPts val="1100"/>
              <a:buFont typeface="Fira Sans Condensed Light"/>
              <a:buAutoNum type="arabicPeriod"/>
              <a:defRPr sz="1200" b="0" i="0" u="none" strike="noStrike" cap="none">
                <a:solidFill>
                  <a:srgbClr val="F3F3F3"/>
                </a:solidFill>
                <a:latin typeface="Fira Sans Condensed Light"/>
                <a:ea typeface="Fira Sans Condensed Light"/>
                <a:cs typeface="Fira Sans Condensed Light"/>
                <a:sym typeface="Fira Sans Condensed Light"/>
              </a:defRPr>
            </a:lvl7pPr>
            <a:lvl8pPr marL="3657600" marR="0" lvl="7" indent="-298450" algn="l" rtl="0">
              <a:lnSpc>
                <a:spcPct val="115000"/>
              </a:lnSpc>
              <a:spcBef>
                <a:spcPts val="1600"/>
              </a:spcBef>
              <a:spcAft>
                <a:spcPts val="0"/>
              </a:spcAft>
              <a:buClr>
                <a:srgbClr val="000000"/>
              </a:buClr>
              <a:buSzPts val="1100"/>
              <a:buFont typeface="Fira Sans Condensed Light"/>
              <a:buAutoNum type="alphaLcPeriod"/>
              <a:defRPr sz="1200" b="0" i="0" u="none" strike="noStrike" cap="none">
                <a:solidFill>
                  <a:srgbClr val="F3F3F3"/>
                </a:solidFill>
                <a:latin typeface="Fira Sans Condensed Light"/>
                <a:ea typeface="Fira Sans Condensed Light"/>
                <a:cs typeface="Fira Sans Condensed Light"/>
                <a:sym typeface="Fira Sans Condensed Light"/>
              </a:defRPr>
            </a:lvl8pPr>
            <a:lvl9pPr marL="4114800" marR="0" lvl="8" indent="-298450" algn="l" rtl="0">
              <a:lnSpc>
                <a:spcPct val="115000"/>
              </a:lnSpc>
              <a:spcBef>
                <a:spcPts val="1600"/>
              </a:spcBef>
              <a:spcAft>
                <a:spcPts val="1600"/>
              </a:spcAft>
              <a:buClr>
                <a:srgbClr val="000000"/>
              </a:buClr>
              <a:buSzPts val="1100"/>
              <a:buFont typeface="Fira Sans Condensed Light"/>
              <a:buAutoNum type="romanLcPeriod"/>
              <a:defRPr sz="1200" b="0" i="0" u="none" strike="noStrike" cap="none">
                <a:solidFill>
                  <a:srgbClr val="F3F3F3"/>
                </a:solidFill>
                <a:latin typeface="Fira Sans Condensed Light"/>
                <a:ea typeface="Fira Sans Condensed Light"/>
                <a:cs typeface="Fira Sans Condensed Light"/>
                <a:sym typeface="Fira Sans Condensed Light"/>
              </a:defRPr>
            </a:lvl9pPr>
          </a:lstStyle>
          <a:p>
            <a:pPr marL="0" indent="0" algn="ctr">
              <a:buClr>
                <a:schemeClr val="dk1"/>
              </a:buClr>
              <a:buFont typeface="Arial"/>
              <a:buNone/>
            </a:pPr>
            <a:r>
              <a:rPr lang="es-ES" dirty="0"/>
              <a:t>Preguntas?</a:t>
            </a:r>
          </a:p>
          <a:p>
            <a:pPr marL="0" indent="0" algn="ctr">
              <a:buClr>
                <a:schemeClr val="dk1"/>
              </a:buClr>
              <a:buFont typeface="Arial"/>
              <a:buNone/>
            </a:pPr>
            <a:endParaRPr lang="es-ES" dirty="0"/>
          </a:p>
          <a:p>
            <a:pPr marL="0" indent="0" algn="ctr">
              <a:buClr>
                <a:schemeClr val="dk1"/>
              </a:buClr>
              <a:buFont typeface="Arial"/>
              <a:buNone/>
            </a:pPr>
            <a:r>
              <a:rPr lang="es-ES" dirty="0"/>
              <a:t>Alfredo.garcias@alumno.buap.mx</a:t>
            </a:r>
          </a:p>
          <a:p>
            <a:pPr marL="0" indent="0" algn="ctr">
              <a:buClr>
                <a:schemeClr val="dk1"/>
              </a:buClr>
              <a:buFont typeface="Arial"/>
              <a:buNone/>
            </a:pPr>
            <a:r>
              <a:rPr lang="es-ES" dirty="0"/>
              <a:t>Contacto:2224237171</a:t>
            </a:r>
          </a:p>
          <a:p>
            <a:pPr marL="0" indent="0" algn="ctr">
              <a:buClr>
                <a:schemeClr val="dk1"/>
              </a:buClr>
              <a:buFont typeface="Arial"/>
              <a:buNone/>
            </a:pPr>
            <a:r>
              <a:rPr lang="es-ES" dirty="0"/>
              <a:t> </a:t>
            </a:r>
          </a:p>
        </p:txBody>
      </p:sp>
      <p:grpSp>
        <p:nvGrpSpPr>
          <p:cNvPr id="8" name="Google Shape;1771;p46"/>
          <p:cNvGrpSpPr/>
          <p:nvPr/>
        </p:nvGrpSpPr>
        <p:grpSpPr>
          <a:xfrm>
            <a:off x="3914560" y="3451633"/>
            <a:ext cx="268782" cy="268485"/>
            <a:chOff x="3303268" y="3817349"/>
            <a:chExt cx="346056" cy="345674"/>
          </a:xfrm>
        </p:grpSpPr>
        <p:sp>
          <p:nvSpPr>
            <p:cNvPr id="9" name="Google Shape;1772;p46"/>
            <p:cNvSpPr/>
            <p:nvPr/>
          </p:nvSpPr>
          <p:spPr>
            <a:xfrm>
              <a:off x="3303268" y="3817349"/>
              <a:ext cx="346056" cy="345674"/>
            </a:xfrm>
            <a:custGeom>
              <a:avLst/>
              <a:gdLst/>
              <a:ahLst/>
              <a:cxnLst/>
              <a:rect l="l" t="t" r="r" b="b"/>
              <a:pathLst>
                <a:path w="10872" h="10860" extrusionOk="0">
                  <a:moveTo>
                    <a:pt x="5418" y="334"/>
                  </a:moveTo>
                  <a:cubicBezTo>
                    <a:pt x="8228" y="334"/>
                    <a:pt x="10514" y="2608"/>
                    <a:pt x="10514" y="5430"/>
                  </a:cubicBezTo>
                  <a:cubicBezTo>
                    <a:pt x="10514" y="8240"/>
                    <a:pt x="8228" y="10514"/>
                    <a:pt x="5418" y="10514"/>
                  </a:cubicBezTo>
                  <a:cubicBezTo>
                    <a:pt x="2608" y="10514"/>
                    <a:pt x="334" y="8240"/>
                    <a:pt x="334" y="5430"/>
                  </a:cubicBezTo>
                  <a:cubicBezTo>
                    <a:pt x="334" y="2608"/>
                    <a:pt x="2608" y="334"/>
                    <a:pt x="5418"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3" y="10859"/>
                    <a:pt x="8252" y="10300"/>
                    <a:pt x="9276" y="9264"/>
                  </a:cubicBezTo>
                  <a:cubicBezTo>
                    <a:pt x="10300" y="8240"/>
                    <a:pt x="10871" y="6871"/>
                    <a:pt x="10871" y="5430"/>
                  </a:cubicBezTo>
                  <a:cubicBezTo>
                    <a:pt x="10871" y="3989"/>
                    <a:pt x="10300" y="2620"/>
                    <a:pt x="9276" y="1584"/>
                  </a:cubicBezTo>
                  <a:cubicBezTo>
                    <a:pt x="8252" y="560"/>
                    <a:pt x="6883" y="1"/>
                    <a:pt x="543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773;p46"/>
            <p:cNvSpPr/>
            <p:nvPr/>
          </p:nvSpPr>
          <p:spPr>
            <a:xfrm>
              <a:off x="3368074" y="3882537"/>
              <a:ext cx="215298" cy="215298"/>
            </a:xfrm>
            <a:custGeom>
              <a:avLst/>
              <a:gdLst/>
              <a:ahLst/>
              <a:cxnLst/>
              <a:rect l="l" t="t" r="r" b="b"/>
              <a:pathLst>
                <a:path w="6764" h="6764" extrusionOk="0">
                  <a:moveTo>
                    <a:pt x="5335" y="346"/>
                  </a:moveTo>
                  <a:cubicBezTo>
                    <a:pt x="5930" y="346"/>
                    <a:pt x="6418" y="834"/>
                    <a:pt x="6418" y="1429"/>
                  </a:cubicBezTo>
                  <a:lnTo>
                    <a:pt x="6418" y="5335"/>
                  </a:lnTo>
                  <a:cubicBezTo>
                    <a:pt x="6418" y="5930"/>
                    <a:pt x="5930" y="6418"/>
                    <a:pt x="5335" y="6418"/>
                  </a:cubicBezTo>
                  <a:lnTo>
                    <a:pt x="1429" y="6418"/>
                  </a:lnTo>
                  <a:cubicBezTo>
                    <a:pt x="834" y="6418"/>
                    <a:pt x="346" y="5930"/>
                    <a:pt x="346" y="5335"/>
                  </a:cubicBezTo>
                  <a:lnTo>
                    <a:pt x="346" y="1429"/>
                  </a:lnTo>
                  <a:cubicBezTo>
                    <a:pt x="346" y="834"/>
                    <a:pt x="834" y="346"/>
                    <a:pt x="1429" y="346"/>
                  </a:cubicBezTo>
                  <a:close/>
                  <a:moveTo>
                    <a:pt x="1429" y="1"/>
                  </a:moveTo>
                  <a:cubicBezTo>
                    <a:pt x="644" y="1"/>
                    <a:pt x="1" y="644"/>
                    <a:pt x="1" y="1429"/>
                  </a:cubicBezTo>
                  <a:lnTo>
                    <a:pt x="1" y="5335"/>
                  </a:lnTo>
                  <a:cubicBezTo>
                    <a:pt x="1" y="6120"/>
                    <a:pt x="644" y="6763"/>
                    <a:pt x="1429" y="6763"/>
                  </a:cubicBezTo>
                  <a:lnTo>
                    <a:pt x="5335" y="6763"/>
                  </a:lnTo>
                  <a:cubicBezTo>
                    <a:pt x="6121" y="6763"/>
                    <a:pt x="6763" y="6120"/>
                    <a:pt x="6763" y="5335"/>
                  </a:cubicBezTo>
                  <a:lnTo>
                    <a:pt x="6763" y="1429"/>
                  </a:lnTo>
                  <a:cubicBezTo>
                    <a:pt x="6763" y="644"/>
                    <a:pt x="6121" y="1"/>
                    <a:pt x="5335"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774;p46"/>
            <p:cNvSpPr/>
            <p:nvPr/>
          </p:nvSpPr>
          <p:spPr>
            <a:xfrm>
              <a:off x="3418143" y="3933656"/>
              <a:ext cx="114811" cy="112742"/>
            </a:xfrm>
            <a:custGeom>
              <a:avLst/>
              <a:gdLst/>
              <a:ahLst/>
              <a:cxnLst/>
              <a:rect l="l" t="t" r="r" b="b"/>
              <a:pathLst>
                <a:path w="3607" h="3542" extrusionOk="0">
                  <a:moveTo>
                    <a:pt x="1822" y="0"/>
                  </a:moveTo>
                  <a:cubicBezTo>
                    <a:pt x="812" y="0"/>
                    <a:pt x="1" y="851"/>
                    <a:pt x="59" y="1859"/>
                  </a:cubicBezTo>
                  <a:cubicBezTo>
                    <a:pt x="95" y="2776"/>
                    <a:pt x="833" y="3502"/>
                    <a:pt x="1726" y="3538"/>
                  </a:cubicBezTo>
                  <a:cubicBezTo>
                    <a:pt x="1764" y="3541"/>
                    <a:pt x="1802" y="3542"/>
                    <a:pt x="1840" y="3542"/>
                  </a:cubicBezTo>
                  <a:cubicBezTo>
                    <a:pt x="2178" y="3542"/>
                    <a:pt x="2494" y="3447"/>
                    <a:pt x="2762" y="3276"/>
                  </a:cubicBezTo>
                  <a:cubicBezTo>
                    <a:pt x="2857" y="3217"/>
                    <a:pt x="2869" y="3086"/>
                    <a:pt x="2797" y="3014"/>
                  </a:cubicBezTo>
                  <a:cubicBezTo>
                    <a:pt x="2761" y="2978"/>
                    <a:pt x="2711" y="2964"/>
                    <a:pt x="2664" y="2964"/>
                  </a:cubicBezTo>
                  <a:cubicBezTo>
                    <a:pt x="2634" y="2964"/>
                    <a:pt x="2606" y="2969"/>
                    <a:pt x="2583" y="2979"/>
                  </a:cubicBezTo>
                  <a:cubicBezTo>
                    <a:pt x="2380" y="3096"/>
                    <a:pt x="2149" y="3185"/>
                    <a:pt x="1897" y="3185"/>
                  </a:cubicBezTo>
                  <a:cubicBezTo>
                    <a:pt x="1868" y="3185"/>
                    <a:pt x="1839" y="3183"/>
                    <a:pt x="1809" y="3181"/>
                  </a:cubicBezTo>
                  <a:cubicBezTo>
                    <a:pt x="1023" y="3169"/>
                    <a:pt x="380" y="2514"/>
                    <a:pt x="392" y="1716"/>
                  </a:cubicBezTo>
                  <a:cubicBezTo>
                    <a:pt x="426" y="948"/>
                    <a:pt x="1028" y="330"/>
                    <a:pt x="1792" y="330"/>
                  </a:cubicBezTo>
                  <a:cubicBezTo>
                    <a:pt x="1833" y="330"/>
                    <a:pt x="1874" y="332"/>
                    <a:pt x="1916" y="335"/>
                  </a:cubicBezTo>
                  <a:cubicBezTo>
                    <a:pt x="2619" y="371"/>
                    <a:pt x="3190" y="943"/>
                    <a:pt x="3250" y="1633"/>
                  </a:cubicBezTo>
                  <a:cubicBezTo>
                    <a:pt x="3285" y="1919"/>
                    <a:pt x="3214" y="2193"/>
                    <a:pt x="3095" y="2431"/>
                  </a:cubicBezTo>
                  <a:cubicBezTo>
                    <a:pt x="3059" y="2490"/>
                    <a:pt x="3059" y="2574"/>
                    <a:pt x="3119" y="2633"/>
                  </a:cubicBezTo>
                  <a:cubicBezTo>
                    <a:pt x="3149" y="2663"/>
                    <a:pt x="3191" y="2678"/>
                    <a:pt x="3234" y="2678"/>
                  </a:cubicBezTo>
                  <a:cubicBezTo>
                    <a:pt x="3295" y="2678"/>
                    <a:pt x="3358" y="2648"/>
                    <a:pt x="3393" y="2586"/>
                  </a:cubicBezTo>
                  <a:cubicBezTo>
                    <a:pt x="3536" y="2324"/>
                    <a:pt x="3607" y="2014"/>
                    <a:pt x="3583" y="1669"/>
                  </a:cubicBezTo>
                  <a:cubicBezTo>
                    <a:pt x="3536" y="764"/>
                    <a:pt x="2797" y="50"/>
                    <a:pt x="1904" y="2"/>
                  </a:cubicBezTo>
                  <a:cubicBezTo>
                    <a:pt x="1877" y="1"/>
                    <a:pt x="1849" y="0"/>
                    <a:pt x="18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775;p46"/>
            <p:cNvSpPr/>
            <p:nvPr/>
          </p:nvSpPr>
          <p:spPr>
            <a:xfrm>
              <a:off x="3519298" y="3910197"/>
              <a:ext cx="29570" cy="29220"/>
            </a:xfrm>
            <a:custGeom>
              <a:avLst/>
              <a:gdLst/>
              <a:ahLst/>
              <a:cxnLst/>
              <a:rect l="l" t="t" r="r" b="b"/>
              <a:pathLst>
                <a:path w="929" h="918" extrusionOk="0">
                  <a:moveTo>
                    <a:pt x="465" y="1"/>
                  </a:moveTo>
                  <a:cubicBezTo>
                    <a:pt x="203" y="1"/>
                    <a:pt x="0" y="203"/>
                    <a:pt x="0" y="453"/>
                  </a:cubicBezTo>
                  <a:cubicBezTo>
                    <a:pt x="0" y="715"/>
                    <a:pt x="203" y="918"/>
                    <a:pt x="465" y="918"/>
                  </a:cubicBezTo>
                  <a:cubicBezTo>
                    <a:pt x="715" y="918"/>
                    <a:pt x="929" y="715"/>
                    <a:pt x="929" y="453"/>
                  </a:cubicBezTo>
                  <a:cubicBezTo>
                    <a:pt x="929" y="203"/>
                    <a:pt x="715" y="1"/>
                    <a:pt x="465"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 name="Google Shape;1776;p46"/>
          <p:cNvGrpSpPr/>
          <p:nvPr/>
        </p:nvGrpSpPr>
        <p:grpSpPr>
          <a:xfrm>
            <a:off x="4263368" y="3451633"/>
            <a:ext cx="268782" cy="268485"/>
            <a:chOff x="3752358" y="3817349"/>
            <a:chExt cx="346056" cy="345674"/>
          </a:xfrm>
        </p:grpSpPr>
        <p:sp>
          <p:nvSpPr>
            <p:cNvPr id="14" name="Google Shape;1777;p46"/>
            <p:cNvSpPr/>
            <p:nvPr/>
          </p:nvSpPr>
          <p:spPr>
            <a:xfrm>
              <a:off x="3752358" y="3817349"/>
              <a:ext cx="346056" cy="345674"/>
            </a:xfrm>
            <a:custGeom>
              <a:avLst/>
              <a:gdLst/>
              <a:ahLst/>
              <a:cxnLst/>
              <a:rect l="l" t="t" r="r" b="b"/>
              <a:pathLst>
                <a:path w="10872" h="10860" extrusionOk="0">
                  <a:moveTo>
                    <a:pt x="5430" y="334"/>
                  </a:moveTo>
                  <a:cubicBezTo>
                    <a:pt x="8252" y="334"/>
                    <a:pt x="10526" y="2608"/>
                    <a:pt x="10526" y="5430"/>
                  </a:cubicBezTo>
                  <a:cubicBezTo>
                    <a:pt x="10526" y="8240"/>
                    <a:pt x="8228"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300" y="8240"/>
                    <a:pt x="10871" y="6871"/>
                    <a:pt x="10871" y="5430"/>
                  </a:cubicBezTo>
                  <a:cubicBezTo>
                    <a:pt x="10871" y="3989"/>
                    <a:pt x="10300" y="2620"/>
                    <a:pt x="9276" y="1584"/>
                  </a:cubicBezTo>
                  <a:cubicBezTo>
                    <a:pt x="8252" y="560"/>
                    <a:pt x="6882" y="1"/>
                    <a:pt x="543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778;p46"/>
            <p:cNvSpPr/>
            <p:nvPr/>
          </p:nvSpPr>
          <p:spPr>
            <a:xfrm>
              <a:off x="3831933" y="3955682"/>
              <a:ext cx="47809" cy="120540"/>
            </a:xfrm>
            <a:custGeom>
              <a:avLst/>
              <a:gdLst/>
              <a:ahLst/>
              <a:cxnLst/>
              <a:rect l="l" t="t" r="r" b="b"/>
              <a:pathLst>
                <a:path w="1502" h="3787" extrusionOk="0">
                  <a:moveTo>
                    <a:pt x="1168" y="346"/>
                  </a:moveTo>
                  <a:lnTo>
                    <a:pt x="1168" y="3430"/>
                  </a:lnTo>
                  <a:lnTo>
                    <a:pt x="358" y="3430"/>
                  </a:lnTo>
                  <a:lnTo>
                    <a:pt x="358" y="346"/>
                  </a:lnTo>
                  <a:close/>
                  <a:moveTo>
                    <a:pt x="180" y="1"/>
                  </a:moveTo>
                  <a:cubicBezTo>
                    <a:pt x="96" y="1"/>
                    <a:pt x="1" y="72"/>
                    <a:pt x="1" y="179"/>
                  </a:cubicBezTo>
                  <a:lnTo>
                    <a:pt x="1" y="3608"/>
                  </a:lnTo>
                  <a:cubicBezTo>
                    <a:pt x="1" y="3703"/>
                    <a:pt x="72" y="3787"/>
                    <a:pt x="180" y="3787"/>
                  </a:cubicBezTo>
                  <a:lnTo>
                    <a:pt x="1323" y="3787"/>
                  </a:lnTo>
                  <a:cubicBezTo>
                    <a:pt x="1418" y="3787"/>
                    <a:pt x="1501" y="3715"/>
                    <a:pt x="1501" y="3608"/>
                  </a:cubicBezTo>
                  <a:lnTo>
                    <a:pt x="1501" y="179"/>
                  </a:lnTo>
                  <a:cubicBezTo>
                    <a:pt x="1501" y="72"/>
                    <a:pt x="1430" y="1"/>
                    <a:pt x="1323"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779;p46"/>
            <p:cNvSpPr/>
            <p:nvPr/>
          </p:nvSpPr>
          <p:spPr>
            <a:xfrm>
              <a:off x="3824739" y="3890112"/>
              <a:ext cx="55002" cy="55002"/>
            </a:xfrm>
            <a:custGeom>
              <a:avLst/>
              <a:gdLst/>
              <a:ahLst/>
              <a:cxnLst/>
              <a:rect l="l" t="t" r="r" b="b"/>
              <a:pathLst>
                <a:path w="1728" h="1728" extrusionOk="0">
                  <a:moveTo>
                    <a:pt x="870" y="334"/>
                  </a:moveTo>
                  <a:cubicBezTo>
                    <a:pt x="1156" y="334"/>
                    <a:pt x="1394" y="572"/>
                    <a:pt x="1394" y="846"/>
                  </a:cubicBezTo>
                  <a:cubicBezTo>
                    <a:pt x="1394" y="1132"/>
                    <a:pt x="1156" y="1370"/>
                    <a:pt x="870" y="1370"/>
                  </a:cubicBezTo>
                  <a:cubicBezTo>
                    <a:pt x="584" y="1370"/>
                    <a:pt x="346" y="1132"/>
                    <a:pt x="346" y="846"/>
                  </a:cubicBezTo>
                  <a:cubicBezTo>
                    <a:pt x="346" y="572"/>
                    <a:pt x="584" y="334"/>
                    <a:pt x="870" y="334"/>
                  </a:cubicBezTo>
                  <a:close/>
                  <a:moveTo>
                    <a:pt x="870" y="1"/>
                  </a:moveTo>
                  <a:cubicBezTo>
                    <a:pt x="394" y="1"/>
                    <a:pt x="1" y="394"/>
                    <a:pt x="1" y="870"/>
                  </a:cubicBezTo>
                  <a:cubicBezTo>
                    <a:pt x="1" y="1346"/>
                    <a:pt x="394" y="1727"/>
                    <a:pt x="870" y="1727"/>
                  </a:cubicBezTo>
                  <a:cubicBezTo>
                    <a:pt x="1346" y="1727"/>
                    <a:pt x="1727" y="1334"/>
                    <a:pt x="1727" y="870"/>
                  </a:cubicBezTo>
                  <a:cubicBezTo>
                    <a:pt x="1727" y="394"/>
                    <a:pt x="1346" y="1"/>
                    <a:pt x="87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80;p46"/>
            <p:cNvSpPr/>
            <p:nvPr/>
          </p:nvSpPr>
          <p:spPr>
            <a:xfrm>
              <a:off x="3904696" y="3955682"/>
              <a:ext cx="128148" cy="120540"/>
            </a:xfrm>
            <a:custGeom>
              <a:avLst/>
              <a:gdLst/>
              <a:ahLst/>
              <a:cxnLst/>
              <a:rect l="l" t="t" r="r" b="b"/>
              <a:pathLst>
                <a:path w="4026" h="3787" extrusionOk="0">
                  <a:moveTo>
                    <a:pt x="191" y="1"/>
                  </a:moveTo>
                  <a:cubicBezTo>
                    <a:pt x="96" y="1"/>
                    <a:pt x="1" y="72"/>
                    <a:pt x="1" y="179"/>
                  </a:cubicBezTo>
                  <a:lnTo>
                    <a:pt x="1" y="3608"/>
                  </a:lnTo>
                  <a:cubicBezTo>
                    <a:pt x="1" y="3703"/>
                    <a:pt x="84" y="3787"/>
                    <a:pt x="191" y="3787"/>
                  </a:cubicBezTo>
                  <a:lnTo>
                    <a:pt x="1334" y="3787"/>
                  </a:lnTo>
                  <a:cubicBezTo>
                    <a:pt x="1418" y="3787"/>
                    <a:pt x="1513" y="3715"/>
                    <a:pt x="1513" y="3608"/>
                  </a:cubicBezTo>
                  <a:lnTo>
                    <a:pt x="1513" y="2382"/>
                  </a:lnTo>
                  <a:cubicBezTo>
                    <a:pt x="1513" y="1977"/>
                    <a:pt x="1596" y="1501"/>
                    <a:pt x="2037" y="1501"/>
                  </a:cubicBezTo>
                  <a:cubicBezTo>
                    <a:pt x="2347" y="1501"/>
                    <a:pt x="2477" y="1763"/>
                    <a:pt x="2525" y="2060"/>
                  </a:cubicBezTo>
                  <a:cubicBezTo>
                    <a:pt x="2537" y="2156"/>
                    <a:pt x="2608" y="2215"/>
                    <a:pt x="2692" y="2215"/>
                  </a:cubicBezTo>
                  <a:cubicBezTo>
                    <a:pt x="2787" y="2215"/>
                    <a:pt x="2870" y="2120"/>
                    <a:pt x="2847" y="2025"/>
                  </a:cubicBezTo>
                  <a:cubicBezTo>
                    <a:pt x="2763" y="1465"/>
                    <a:pt x="2477" y="1155"/>
                    <a:pt x="2013" y="1155"/>
                  </a:cubicBezTo>
                  <a:cubicBezTo>
                    <a:pt x="1465" y="1155"/>
                    <a:pt x="1156" y="1608"/>
                    <a:pt x="1156" y="2382"/>
                  </a:cubicBezTo>
                  <a:lnTo>
                    <a:pt x="1156" y="3430"/>
                  </a:lnTo>
                  <a:lnTo>
                    <a:pt x="346" y="3430"/>
                  </a:lnTo>
                  <a:lnTo>
                    <a:pt x="346" y="358"/>
                  </a:lnTo>
                  <a:lnTo>
                    <a:pt x="918" y="358"/>
                  </a:lnTo>
                  <a:lnTo>
                    <a:pt x="918" y="572"/>
                  </a:lnTo>
                  <a:cubicBezTo>
                    <a:pt x="918" y="632"/>
                    <a:pt x="930" y="679"/>
                    <a:pt x="977" y="715"/>
                  </a:cubicBezTo>
                  <a:cubicBezTo>
                    <a:pt x="1007" y="733"/>
                    <a:pt x="1043" y="742"/>
                    <a:pt x="1078" y="742"/>
                  </a:cubicBezTo>
                  <a:cubicBezTo>
                    <a:pt x="1114" y="742"/>
                    <a:pt x="1150" y="733"/>
                    <a:pt x="1180" y="715"/>
                  </a:cubicBezTo>
                  <a:cubicBezTo>
                    <a:pt x="1477" y="477"/>
                    <a:pt x="1835" y="358"/>
                    <a:pt x="2227" y="358"/>
                  </a:cubicBezTo>
                  <a:cubicBezTo>
                    <a:pt x="3204" y="358"/>
                    <a:pt x="3656" y="1191"/>
                    <a:pt x="3656" y="2001"/>
                  </a:cubicBezTo>
                  <a:lnTo>
                    <a:pt x="3656" y="3430"/>
                  </a:lnTo>
                  <a:lnTo>
                    <a:pt x="2847" y="3430"/>
                  </a:lnTo>
                  <a:lnTo>
                    <a:pt x="2847" y="2870"/>
                  </a:lnTo>
                  <a:cubicBezTo>
                    <a:pt x="2847" y="2775"/>
                    <a:pt x="2775" y="2703"/>
                    <a:pt x="2692" y="2703"/>
                  </a:cubicBezTo>
                  <a:cubicBezTo>
                    <a:pt x="2597" y="2703"/>
                    <a:pt x="2525" y="2775"/>
                    <a:pt x="2525" y="2870"/>
                  </a:cubicBezTo>
                  <a:lnTo>
                    <a:pt x="2525" y="3596"/>
                  </a:lnTo>
                  <a:cubicBezTo>
                    <a:pt x="2525" y="3691"/>
                    <a:pt x="2597" y="3775"/>
                    <a:pt x="2704" y="3775"/>
                  </a:cubicBezTo>
                  <a:lnTo>
                    <a:pt x="3847" y="3775"/>
                  </a:lnTo>
                  <a:cubicBezTo>
                    <a:pt x="3942" y="3775"/>
                    <a:pt x="4025" y="3703"/>
                    <a:pt x="4025" y="3596"/>
                  </a:cubicBezTo>
                  <a:lnTo>
                    <a:pt x="4025" y="1989"/>
                  </a:lnTo>
                  <a:cubicBezTo>
                    <a:pt x="4025" y="810"/>
                    <a:pt x="3299" y="1"/>
                    <a:pt x="2239" y="1"/>
                  </a:cubicBezTo>
                  <a:cubicBezTo>
                    <a:pt x="1894" y="1"/>
                    <a:pt x="1573" y="84"/>
                    <a:pt x="1275" y="251"/>
                  </a:cubicBezTo>
                  <a:lnTo>
                    <a:pt x="1275" y="179"/>
                  </a:lnTo>
                  <a:cubicBezTo>
                    <a:pt x="1275" y="84"/>
                    <a:pt x="1204" y="1"/>
                    <a:pt x="1096"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1781;p46"/>
          <p:cNvGrpSpPr/>
          <p:nvPr/>
        </p:nvGrpSpPr>
        <p:grpSpPr>
          <a:xfrm>
            <a:off x="4612176" y="3451633"/>
            <a:ext cx="268757" cy="268485"/>
            <a:chOff x="4201447" y="3817349"/>
            <a:chExt cx="346024" cy="345674"/>
          </a:xfrm>
        </p:grpSpPr>
        <p:sp>
          <p:nvSpPr>
            <p:cNvPr id="19" name="Google Shape;1782;p46"/>
            <p:cNvSpPr/>
            <p:nvPr/>
          </p:nvSpPr>
          <p:spPr>
            <a:xfrm>
              <a:off x="4201447" y="3817349"/>
              <a:ext cx="346024" cy="345674"/>
            </a:xfrm>
            <a:custGeom>
              <a:avLst/>
              <a:gdLst/>
              <a:ahLst/>
              <a:cxnLst/>
              <a:rect l="l" t="t" r="r" b="b"/>
              <a:pathLst>
                <a:path w="10871" h="10860" extrusionOk="0">
                  <a:moveTo>
                    <a:pt x="5430" y="334"/>
                  </a:moveTo>
                  <a:cubicBezTo>
                    <a:pt x="8252" y="334"/>
                    <a:pt x="10526" y="2608"/>
                    <a:pt x="10526" y="5430"/>
                  </a:cubicBezTo>
                  <a:cubicBezTo>
                    <a:pt x="10526" y="8240"/>
                    <a:pt x="8252"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299" y="8240"/>
                    <a:pt x="10871" y="6871"/>
                    <a:pt x="10871" y="5430"/>
                  </a:cubicBezTo>
                  <a:cubicBezTo>
                    <a:pt x="10871" y="3989"/>
                    <a:pt x="10299" y="2620"/>
                    <a:pt x="9276" y="1584"/>
                  </a:cubicBezTo>
                  <a:cubicBezTo>
                    <a:pt x="8252" y="560"/>
                    <a:pt x="6882" y="1"/>
                    <a:pt x="543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783;p46"/>
            <p:cNvSpPr/>
            <p:nvPr/>
          </p:nvSpPr>
          <p:spPr>
            <a:xfrm>
              <a:off x="4271569" y="3904531"/>
              <a:ext cx="227394" cy="185728"/>
            </a:xfrm>
            <a:custGeom>
              <a:avLst/>
              <a:gdLst/>
              <a:ahLst/>
              <a:cxnLst/>
              <a:rect l="l" t="t" r="r" b="b"/>
              <a:pathLst>
                <a:path w="7144" h="5835" extrusionOk="0">
                  <a:moveTo>
                    <a:pt x="4620" y="0"/>
                  </a:moveTo>
                  <a:cubicBezTo>
                    <a:pt x="3727" y="0"/>
                    <a:pt x="2977" y="691"/>
                    <a:pt x="2905" y="1572"/>
                  </a:cubicBezTo>
                  <a:cubicBezTo>
                    <a:pt x="2727" y="1548"/>
                    <a:pt x="2358" y="1441"/>
                    <a:pt x="2262" y="1405"/>
                  </a:cubicBezTo>
                  <a:cubicBezTo>
                    <a:pt x="1643" y="1203"/>
                    <a:pt x="1072" y="810"/>
                    <a:pt x="631" y="322"/>
                  </a:cubicBezTo>
                  <a:cubicBezTo>
                    <a:pt x="596" y="298"/>
                    <a:pt x="572" y="274"/>
                    <a:pt x="524" y="262"/>
                  </a:cubicBezTo>
                  <a:cubicBezTo>
                    <a:pt x="517" y="261"/>
                    <a:pt x="509" y="260"/>
                    <a:pt x="501" y="260"/>
                  </a:cubicBezTo>
                  <a:cubicBezTo>
                    <a:pt x="436" y="260"/>
                    <a:pt x="367" y="304"/>
                    <a:pt x="346" y="357"/>
                  </a:cubicBezTo>
                  <a:cubicBezTo>
                    <a:pt x="238" y="572"/>
                    <a:pt x="179" y="810"/>
                    <a:pt x="179" y="1048"/>
                  </a:cubicBezTo>
                  <a:cubicBezTo>
                    <a:pt x="179" y="1393"/>
                    <a:pt x="286" y="1727"/>
                    <a:pt x="476" y="1977"/>
                  </a:cubicBezTo>
                  <a:cubicBezTo>
                    <a:pt x="466" y="1975"/>
                    <a:pt x="456" y="1974"/>
                    <a:pt x="446" y="1974"/>
                  </a:cubicBezTo>
                  <a:cubicBezTo>
                    <a:pt x="397" y="1974"/>
                    <a:pt x="349" y="1997"/>
                    <a:pt x="310" y="2036"/>
                  </a:cubicBezTo>
                  <a:cubicBezTo>
                    <a:pt x="286" y="2060"/>
                    <a:pt x="286" y="2108"/>
                    <a:pt x="274" y="2143"/>
                  </a:cubicBezTo>
                  <a:lnTo>
                    <a:pt x="274" y="2203"/>
                  </a:lnTo>
                  <a:cubicBezTo>
                    <a:pt x="274" y="2655"/>
                    <a:pt x="476" y="3072"/>
                    <a:pt x="822" y="3358"/>
                  </a:cubicBezTo>
                  <a:cubicBezTo>
                    <a:pt x="786" y="3370"/>
                    <a:pt x="774" y="3405"/>
                    <a:pt x="762" y="3417"/>
                  </a:cubicBezTo>
                  <a:cubicBezTo>
                    <a:pt x="750" y="3465"/>
                    <a:pt x="727" y="3513"/>
                    <a:pt x="750" y="3548"/>
                  </a:cubicBezTo>
                  <a:cubicBezTo>
                    <a:pt x="893" y="4024"/>
                    <a:pt x="1262" y="4405"/>
                    <a:pt x="1727" y="4548"/>
                  </a:cubicBezTo>
                  <a:cubicBezTo>
                    <a:pt x="1310" y="4798"/>
                    <a:pt x="834" y="4941"/>
                    <a:pt x="334" y="4941"/>
                  </a:cubicBezTo>
                  <a:lnTo>
                    <a:pt x="191" y="4941"/>
                  </a:lnTo>
                  <a:cubicBezTo>
                    <a:pt x="107" y="4941"/>
                    <a:pt x="36" y="5001"/>
                    <a:pt x="12" y="5084"/>
                  </a:cubicBezTo>
                  <a:cubicBezTo>
                    <a:pt x="0" y="5156"/>
                    <a:pt x="48" y="5239"/>
                    <a:pt x="107" y="5263"/>
                  </a:cubicBezTo>
                  <a:cubicBezTo>
                    <a:pt x="727" y="5632"/>
                    <a:pt x="1465" y="5834"/>
                    <a:pt x="2191" y="5834"/>
                  </a:cubicBezTo>
                  <a:cubicBezTo>
                    <a:pt x="3072" y="5834"/>
                    <a:pt x="3905" y="5560"/>
                    <a:pt x="4596" y="5060"/>
                  </a:cubicBezTo>
                  <a:cubicBezTo>
                    <a:pt x="4691" y="5001"/>
                    <a:pt x="4691" y="4858"/>
                    <a:pt x="4620" y="4786"/>
                  </a:cubicBezTo>
                  <a:cubicBezTo>
                    <a:pt x="4587" y="4754"/>
                    <a:pt x="4544" y="4735"/>
                    <a:pt x="4499" y="4735"/>
                  </a:cubicBezTo>
                  <a:cubicBezTo>
                    <a:pt x="4463" y="4735"/>
                    <a:pt x="4426" y="4748"/>
                    <a:pt x="4394" y="4775"/>
                  </a:cubicBezTo>
                  <a:cubicBezTo>
                    <a:pt x="3763" y="5215"/>
                    <a:pt x="3013" y="5489"/>
                    <a:pt x="2191" y="5489"/>
                  </a:cubicBezTo>
                  <a:cubicBezTo>
                    <a:pt x="1727" y="5489"/>
                    <a:pt x="1262" y="5394"/>
                    <a:pt x="846" y="5239"/>
                  </a:cubicBezTo>
                  <a:cubicBezTo>
                    <a:pt x="1369" y="5144"/>
                    <a:pt x="1846" y="4917"/>
                    <a:pt x="2262" y="4584"/>
                  </a:cubicBezTo>
                  <a:cubicBezTo>
                    <a:pt x="2310" y="4536"/>
                    <a:pt x="2334" y="4477"/>
                    <a:pt x="2322" y="4417"/>
                  </a:cubicBezTo>
                  <a:cubicBezTo>
                    <a:pt x="2310" y="4346"/>
                    <a:pt x="2239" y="4286"/>
                    <a:pt x="2155" y="4286"/>
                  </a:cubicBezTo>
                  <a:cubicBezTo>
                    <a:pt x="1739" y="4263"/>
                    <a:pt x="1369" y="4048"/>
                    <a:pt x="1167" y="3691"/>
                  </a:cubicBezTo>
                  <a:cubicBezTo>
                    <a:pt x="1250" y="3691"/>
                    <a:pt x="1358" y="3667"/>
                    <a:pt x="1441" y="3643"/>
                  </a:cubicBezTo>
                  <a:cubicBezTo>
                    <a:pt x="1524" y="3632"/>
                    <a:pt x="1584" y="3572"/>
                    <a:pt x="1584" y="3489"/>
                  </a:cubicBezTo>
                  <a:cubicBezTo>
                    <a:pt x="1596" y="3405"/>
                    <a:pt x="1536" y="3334"/>
                    <a:pt x="1441" y="3298"/>
                  </a:cubicBezTo>
                  <a:cubicBezTo>
                    <a:pt x="1000" y="3191"/>
                    <a:pt x="667" y="2822"/>
                    <a:pt x="596" y="2381"/>
                  </a:cubicBezTo>
                  <a:lnTo>
                    <a:pt x="596" y="2381"/>
                  </a:lnTo>
                  <a:cubicBezTo>
                    <a:pt x="727" y="2405"/>
                    <a:pt x="869" y="2417"/>
                    <a:pt x="1000" y="2417"/>
                  </a:cubicBezTo>
                  <a:cubicBezTo>
                    <a:pt x="1084" y="2417"/>
                    <a:pt x="1143" y="2358"/>
                    <a:pt x="1167" y="2274"/>
                  </a:cubicBezTo>
                  <a:cubicBezTo>
                    <a:pt x="1179" y="2203"/>
                    <a:pt x="1131" y="2143"/>
                    <a:pt x="1072" y="2108"/>
                  </a:cubicBezTo>
                  <a:cubicBezTo>
                    <a:pt x="703" y="1881"/>
                    <a:pt x="476" y="1488"/>
                    <a:pt x="476" y="1048"/>
                  </a:cubicBezTo>
                  <a:cubicBezTo>
                    <a:pt x="476" y="953"/>
                    <a:pt x="488" y="846"/>
                    <a:pt x="524" y="738"/>
                  </a:cubicBezTo>
                  <a:cubicBezTo>
                    <a:pt x="965" y="1191"/>
                    <a:pt x="1524" y="1524"/>
                    <a:pt x="2120" y="1727"/>
                  </a:cubicBezTo>
                  <a:cubicBezTo>
                    <a:pt x="2120" y="1727"/>
                    <a:pt x="2715" y="1905"/>
                    <a:pt x="2929" y="1917"/>
                  </a:cubicBezTo>
                  <a:lnTo>
                    <a:pt x="3024" y="1917"/>
                  </a:lnTo>
                  <a:cubicBezTo>
                    <a:pt x="3096" y="1917"/>
                    <a:pt x="3167" y="1869"/>
                    <a:pt x="3191" y="1798"/>
                  </a:cubicBezTo>
                  <a:cubicBezTo>
                    <a:pt x="3203" y="1786"/>
                    <a:pt x="3203" y="1750"/>
                    <a:pt x="3203" y="1738"/>
                  </a:cubicBezTo>
                  <a:lnTo>
                    <a:pt x="3203" y="1703"/>
                  </a:lnTo>
                  <a:cubicBezTo>
                    <a:pt x="3203" y="953"/>
                    <a:pt x="3810" y="334"/>
                    <a:pt x="4572" y="334"/>
                  </a:cubicBezTo>
                  <a:cubicBezTo>
                    <a:pt x="4941" y="334"/>
                    <a:pt x="5287" y="488"/>
                    <a:pt x="5549" y="750"/>
                  </a:cubicBezTo>
                  <a:cubicBezTo>
                    <a:pt x="5585" y="787"/>
                    <a:pt x="5621" y="802"/>
                    <a:pt x="5663" y="802"/>
                  </a:cubicBezTo>
                  <a:cubicBezTo>
                    <a:pt x="5676" y="802"/>
                    <a:pt x="5689" y="801"/>
                    <a:pt x="5703" y="798"/>
                  </a:cubicBezTo>
                  <a:cubicBezTo>
                    <a:pt x="5882" y="762"/>
                    <a:pt x="6049" y="738"/>
                    <a:pt x="6203" y="679"/>
                  </a:cubicBezTo>
                  <a:lnTo>
                    <a:pt x="6203" y="679"/>
                  </a:lnTo>
                  <a:cubicBezTo>
                    <a:pt x="6120" y="762"/>
                    <a:pt x="6013" y="857"/>
                    <a:pt x="5894" y="917"/>
                  </a:cubicBezTo>
                  <a:cubicBezTo>
                    <a:pt x="5822" y="965"/>
                    <a:pt x="5787" y="1048"/>
                    <a:pt x="5822" y="1143"/>
                  </a:cubicBezTo>
                  <a:cubicBezTo>
                    <a:pt x="5846" y="1203"/>
                    <a:pt x="5930" y="1250"/>
                    <a:pt x="6001" y="1250"/>
                  </a:cubicBezTo>
                  <a:cubicBezTo>
                    <a:pt x="6144" y="1227"/>
                    <a:pt x="6287" y="1215"/>
                    <a:pt x="6418" y="1167"/>
                  </a:cubicBezTo>
                  <a:lnTo>
                    <a:pt x="6418" y="1167"/>
                  </a:lnTo>
                  <a:cubicBezTo>
                    <a:pt x="6299" y="1286"/>
                    <a:pt x="6168" y="1405"/>
                    <a:pt x="6013" y="1512"/>
                  </a:cubicBezTo>
                  <a:cubicBezTo>
                    <a:pt x="5965" y="1548"/>
                    <a:pt x="5941" y="1608"/>
                    <a:pt x="5941" y="1655"/>
                  </a:cubicBezTo>
                  <a:lnTo>
                    <a:pt x="5941" y="1679"/>
                  </a:lnTo>
                  <a:lnTo>
                    <a:pt x="5941" y="1703"/>
                  </a:lnTo>
                  <a:lnTo>
                    <a:pt x="5941" y="1727"/>
                  </a:lnTo>
                  <a:cubicBezTo>
                    <a:pt x="5941" y="2691"/>
                    <a:pt x="5572" y="3572"/>
                    <a:pt x="4977" y="4227"/>
                  </a:cubicBezTo>
                  <a:cubicBezTo>
                    <a:pt x="4918" y="4298"/>
                    <a:pt x="4918" y="4405"/>
                    <a:pt x="4977" y="4465"/>
                  </a:cubicBezTo>
                  <a:cubicBezTo>
                    <a:pt x="5011" y="4499"/>
                    <a:pt x="5053" y="4514"/>
                    <a:pt x="5096" y="4514"/>
                  </a:cubicBezTo>
                  <a:cubicBezTo>
                    <a:pt x="5143" y="4514"/>
                    <a:pt x="5190" y="4496"/>
                    <a:pt x="5227" y="4465"/>
                  </a:cubicBezTo>
                  <a:cubicBezTo>
                    <a:pt x="5894" y="3715"/>
                    <a:pt x="6263" y="2762"/>
                    <a:pt x="6287" y="1750"/>
                  </a:cubicBezTo>
                  <a:cubicBezTo>
                    <a:pt x="6596" y="1524"/>
                    <a:pt x="6846" y="1250"/>
                    <a:pt x="7061" y="917"/>
                  </a:cubicBezTo>
                  <a:cubicBezTo>
                    <a:pt x="7144" y="857"/>
                    <a:pt x="7132" y="750"/>
                    <a:pt x="7061" y="715"/>
                  </a:cubicBezTo>
                  <a:cubicBezTo>
                    <a:pt x="7029" y="683"/>
                    <a:pt x="6987" y="667"/>
                    <a:pt x="6937" y="667"/>
                  </a:cubicBezTo>
                  <a:cubicBezTo>
                    <a:pt x="6912" y="667"/>
                    <a:pt x="6886" y="671"/>
                    <a:pt x="6858" y="679"/>
                  </a:cubicBezTo>
                  <a:cubicBezTo>
                    <a:pt x="6775" y="726"/>
                    <a:pt x="6680" y="750"/>
                    <a:pt x="6596" y="786"/>
                  </a:cubicBezTo>
                  <a:cubicBezTo>
                    <a:pt x="6680" y="667"/>
                    <a:pt x="6763" y="512"/>
                    <a:pt x="6823" y="369"/>
                  </a:cubicBezTo>
                  <a:cubicBezTo>
                    <a:pt x="6834" y="310"/>
                    <a:pt x="6834" y="238"/>
                    <a:pt x="6787" y="191"/>
                  </a:cubicBezTo>
                  <a:cubicBezTo>
                    <a:pt x="6750" y="153"/>
                    <a:pt x="6703" y="135"/>
                    <a:pt x="6659" y="135"/>
                  </a:cubicBezTo>
                  <a:cubicBezTo>
                    <a:pt x="6632" y="135"/>
                    <a:pt x="6607" y="142"/>
                    <a:pt x="6584" y="155"/>
                  </a:cubicBezTo>
                  <a:cubicBezTo>
                    <a:pt x="6322" y="310"/>
                    <a:pt x="6061" y="393"/>
                    <a:pt x="5775" y="441"/>
                  </a:cubicBezTo>
                  <a:cubicBezTo>
                    <a:pt x="5465" y="143"/>
                    <a:pt x="5048" y="0"/>
                    <a:pt x="46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 name="Google Shape;1784;p46"/>
          <p:cNvGrpSpPr/>
          <p:nvPr/>
        </p:nvGrpSpPr>
        <p:grpSpPr>
          <a:xfrm>
            <a:off x="4960939" y="3451633"/>
            <a:ext cx="268460" cy="268485"/>
            <a:chOff x="5549861" y="3817349"/>
            <a:chExt cx="345642" cy="345674"/>
          </a:xfrm>
        </p:grpSpPr>
        <p:sp>
          <p:nvSpPr>
            <p:cNvPr id="22" name="Google Shape;1785;p46"/>
            <p:cNvSpPr/>
            <p:nvPr/>
          </p:nvSpPr>
          <p:spPr>
            <a:xfrm>
              <a:off x="5549861" y="3817349"/>
              <a:ext cx="345642" cy="345674"/>
            </a:xfrm>
            <a:custGeom>
              <a:avLst/>
              <a:gdLst/>
              <a:ahLst/>
              <a:cxnLst/>
              <a:rect l="l" t="t" r="r" b="b"/>
              <a:pathLst>
                <a:path w="10859" h="10860" extrusionOk="0">
                  <a:moveTo>
                    <a:pt x="5429" y="334"/>
                  </a:moveTo>
                  <a:cubicBezTo>
                    <a:pt x="8239" y="334"/>
                    <a:pt x="10513" y="2608"/>
                    <a:pt x="10513" y="5430"/>
                  </a:cubicBezTo>
                  <a:cubicBezTo>
                    <a:pt x="10513" y="8240"/>
                    <a:pt x="8227" y="10514"/>
                    <a:pt x="5429" y="10514"/>
                  </a:cubicBezTo>
                  <a:cubicBezTo>
                    <a:pt x="2619" y="10514"/>
                    <a:pt x="333" y="8240"/>
                    <a:pt x="333" y="5430"/>
                  </a:cubicBezTo>
                  <a:cubicBezTo>
                    <a:pt x="333" y="2608"/>
                    <a:pt x="2619" y="334"/>
                    <a:pt x="5429" y="334"/>
                  </a:cubicBezTo>
                  <a:close/>
                  <a:moveTo>
                    <a:pt x="5429" y="1"/>
                  </a:moveTo>
                  <a:cubicBezTo>
                    <a:pt x="3989" y="1"/>
                    <a:pt x="2619" y="560"/>
                    <a:pt x="1584" y="1584"/>
                  </a:cubicBezTo>
                  <a:cubicBezTo>
                    <a:pt x="560" y="2620"/>
                    <a:pt x="0" y="3989"/>
                    <a:pt x="0" y="5430"/>
                  </a:cubicBezTo>
                  <a:cubicBezTo>
                    <a:pt x="0" y="6871"/>
                    <a:pt x="560" y="8240"/>
                    <a:pt x="1584" y="9264"/>
                  </a:cubicBezTo>
                  <a:cubicBezTo>
                    <a:pt x="2619" y="10300"/>
                    <a:pt x="3989" y="10859"/>
                    <a:pt x="5429" y="10859"/>
                  </a:cubicBezTo>
                  <a:cubicBezTo>
                    <a:pt x="6870" y="10859"/>
                    <a:pt x="8239" y="10300"/>
                    <a:pt x="9263" y="9264"/>
                  </a:cubicBezTo>
                  <a:cubicBezTo>
                    <a:pt x="10299" y="8240"/>
                    <a:pt x="10859" y="6871"/>
                    <a:pt x="10859" y="5430"/>
                  </a:cubicBezTo>
                  <a:cubicBezTo>
                    <a:pt x="10859" y="3989"/>
                    <a:pt x="10299" y="2620"/>
                    <a:pt x="9263" y="1584"/>
                  </a:cubicBezTo>
                  <a:cubicBezTo>
                    <a:pt x="8239" y="560"/>
                    <a:pt x="6870" y="1"/>
                    <a:pt x="5429"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786;p46"/>
            <p:cNvSpPr/>
            <p:nvPr/>
          </p:nvSpPr>
          <p:spPr>
            <a:xfrm>
              <a:off x="5590763" y="3890208"/>
              <a:ext cx="262661" cy="200052"/>
            </a:xfrm>
            <a:custGeom>
              <a:avLst/>
              <a:gdLst/>
              <a:ahLst/>
              <a:cxnLst/>
              <a:rect l="l" t="t" r="r" b="b"/>
              <a:pathLst>
                <a:path w="8252" h="6285" extrusionOk="0">
                  <a:moveTo>
                    <a:pt x="4123" y="1"/>
                  </a:moveTo>
                  <a:cubicBezTo>
                    <a:pt x="3010" y="1"/>
                    <a:pt x="1900" y="63"/>
                    <a:pt x="799" y="188"/>
                  </a:cubicBezTo>
                  <a:cubicBezTo>
                    <a:pt x="513" y="224"/>
                    <a:pt x="287" y="450"/>
                    <a:pt x="239" y="712"/>
                  </a:cubicBezTo>
                  <a:cubicBezTo>
                    <a:pt x="1" y="2319"/>
                    <a:pt x="1" y="3963"/>
                    <a:pt x="239" y="5570"/>
                  </a:cubicBezTo>
                  <a:cubicBezTo>
                    <a:pt x="287" y="5844"/>
                    <a:pt x="513" y="6058"/>
                    <a:pt x="799" y="6082"/>
                  </a:cubicBezTo>
                  <a:cubicBezTo>
                    <a:pt x="1894" y="6201"/>
                    <a:pt x="3013" y="6284"/>
                    <a:pt x="4132" y="6284"/>
                  </a:cubicBezTo>
                  <a:cubicBezTo>
                    <a:pt x="4609" y="6284"/>
                    <a:pt x="5085" y="6260"/>
                    <a:pt x="5561" y="6249"/>
                  </a:cubicBezTo>
                  <a:cubicBezTo>
                    <a:pt x="5644" y="6249"/>
                    <a:pt x="5716" y="6177"/>
                    <a:pt x="5716" y="6070"/>
                  </a:cubicBezTo>
                  <a:cubicBezTo>
                    <a:pt x="5716" y="5963"/>
                    <a:pt x="5633" y="5891"/>
                    <a:pt x="5537" y="5891"/>
                  </a:cubicBezTo>
                  <a:cubicBezTo>
                    <a:pt x="5051" y="5914"/>
                    <a:pt x="4564" y="5925"/>
                    <a:pt x="4076" y="5925"/>
                  </a:cubicBezTo>
                  <a:cubicBezTo>
                    <a:pt x="2998" y="5925"/>
                    <a:pt x="1916" y="5868"/>
                    <a:pt x="834" y="5737"/>
                  </a:cubicBezTo>
                  <a:cubicBezTo>
                    <a:pt x="715" y="5725"/>
                    <a:pt x="620" y="5641"/>
                    <a:pt x="596" y="5498"/>
                  </a:cubicBezTo>
                  <a:cubicBezTo>
                    <a:pt x="382" y="3927"/>
                    <a:pt x="382" y="2319"/>
                    <a:pt x="596" y="736"/>
                  </a:cubicBezTo>
                  <a:cubicBezTo>
                    <a:pt x="620" y="617"/>
                    <a:pt x="715" y="522"/>
                    <a:pt x="834" y="498"/>
                  </a:cubicBezTo>
                  <a:cubicBezTo>
                    <a:pt x="1942" y="379"/>
                    <a:pt x="3037" y="319"/>
                    <a:pt x="4144" y="319"/>
                  </a:cubicBezTo>
                  <a:cubicBezTo>
                    <a:pt x="5240" y="319"/>
                    <a:pt x="6347" y="379"/>
                    <a:pt x="7442" y="498"/>
                  </a:cubicBezTo>
                  <a:cubicBezTo>
                    <a:pt x="7561" y="522"/>
                    <a:pt x="7669" y="605"/>
                    <a:pt x="7680" y="736"/>
                  </a:cubicBezTo>
                  <a:cubicBezTo>
                    <a:pt x="7907" y="2319"/>
                    <a:pt x="7907" y="3927"/>
                    <a:pt x="7680" y="5498"/>
                  </a:cubicBezTo>
                  <a:cubicBezTo>
                    <a:pt x="7669" y="5617"/>
                    <a:pt x="7561" y="5725"/>
                    <a:pt x="7442" y="5737"/>
                  </a:cubicBezTo>
                  <a:cubicBezTo>
                    <a:pt x="7085" y="5784"/>
                    <a:pt x="6752" y="5820"/>
                    <a:pt x="6395" y="5844"/>
                  </a:cubicBezTo>
                  <a:cubicBezTo>
                    <a:pt x="6299" y="5844"/>
                    <a:pt x="6228" y="5927"/>
                    <a:pt x="6228" y="6010"/>
                  </a:cubicBezTo>
                  <a:cubicBezTo>
                    <a:pt x="6228" y="6110"/>
                    <a:pt x="6299" y="6178"/>
                    <a:pt x="6386" y="6178"/>
                  </a:cubicBezTo>
                  <a:cubicBezTo>
                    <a:pt x="6393" y="6178"/>
                    <a:pt x="6399" y="6178"/>
                    <a:pt x="6406" y="6177"/>
                  </a:cubicBezTo>
                  <a:cubicBezTo>
                    <a:pt x="6764" y="6141"/>
                    <a:pt x="7121" y="6118"/>
                    <a:pt x="7478" y="6070"/>
                  </a:cubicBezTo>
                  <a:cubicBezTo>
                    <a:pt x="7764" y="6034"/>
                    <a:pt x="7978" y="5820"/>
                    <a:pt x="8026" y="5546"/>
                  </a:cubicBezTo>
                  <a:cubicBezTo>
                    <a:pt x="8252" y="3963"/>
                    <a:pt x="8252" y="2319"/>
                    <a:pt x="8014" y="712"/>
                  </a:cubicBezTo>
                  <a:cubicBezTo>
                    <a:pt x="7966" y="426"/>
                    <a:pt x="7740" y="224"/>
                    <a:pt x="7466" y="188"/>
                  </a:cubicBezTo>
                  <a:cubicBezTo>
                    <a:pt x="6353" y="63"/>
                    <a:pt x="5237" y="1"/>
                    <a:pt x="4123"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787;p46"/>
            <p:cNvSpPr/>
            <p:nvPr/>
          </p:nvSpPr>
          <p:spPr>
            <a:xfrm>
              <a:off x="5680587" y="3935024"/>
              <a:ext cx="105389" cy="110514"/>
            </a:xfrm>
            <a:custGeom>
              <a:avLst/>
              <a:gdLst/>
              <a:ahLst/>
              <a:cxnLst/>
              <a:rect l="l" t="t" r="r" b="b"/>
              <a:pathLst>
                <a:path w="3311" h="3472" extrusionOk="0">
                  <a:moveTo>
                    <a:pt x="334" y="447"/>
                  </a:moveTo>
                  <a:lnTo>
                    <a:pt x="2763" y="1733"/>
                  </a:lnTo>
                  <a:lnTo>
                    <a:pt x="334" y="3007"/>
                  </a:lnTo>
                  <a:lnTo>
                    <a:pt x="334" y="447"/>
                  </a:lnTo>
                  <a:close/>
                  <a:moveTo>
                    <a:pt x="163" y="1"/>
                  </a:moveTo>
                  <a:cubicBezTo>
                    <a:pt x="135" y="1"/>
                    <a:pt x="108" y="7"/>
                    <a:pt x="84" y="18"/>
                  </a:cubicBezTo>
                  <a:cubicBezTo>
                    <a:pt x="36" y="54"/>
                    <a:pt x="1" y="114"/>
                    <a:pt x="1" y="173"/>
                  </a:cubicBezTo>
                  <a:lnTo>
                    <a:pt x="1" y="3293"/>
                  </a:lnTo>
                  <a:cubicBezTo>
                    <a:pt x="1" y="3352"/>
                    <a:pt x="24" y="3412"/>
                    <a:pt x="84" y="3447"/>
                  </a:cubicBezTo>
                  <a:cubicBezTo>
                    <a:pt x="120" y="3459"/>
                    <a:pt x="144" y="3471"/>
                    <a:pt x="179" y="3471"/>
                  </a:cubicBezTo>
                  <a:cubicBezTo>
                    <a:pt x="203" y="3471"/>
                    <a:pt x="239" y="3471"/>
                    <a:pt x="251" y="3459"/>
                  </a:cubicBezTo>
                  <a:lnTo>
                    <a:pt x="3227" y="1900"/>
                  </a:lnTo>
                  <a:cubicBezTo>
                    <a:pt x="3287" y="1864"/>
                    <a:pt x="3311" y="1804"/>
                    <a:pt x="3311" y="1745"/>
                  </a:cubicBezTo>
                  <a:cubicBezTo>
                    <a:pt x="3311" y="1673"/>
                    <a:pt x="3287" y="1614"/>
                    <a:pt x="3227" y="1578"/>
                  </a:cubicBezTo>
                  <a:lnTo>
                    <a:pt x="251" y="18"/>
                  </a:lnTo>
                  <a:cubicBezTo>
                    <a:pt x="221" y="7"/>
                    <a:pt x="191" y="1"/>
                    <a:pt x="163"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 name="Google Shape;136;p27"/>
          <p:cNvSpPr txBox="1">
            <a:spLocks/>
          </p:cNvSpPr>
          <p:nvPr/>
        </p:nvSpPr>
        <p:spPr>
          <a:xfrm>
            <a:off x="0" y="4922784"/>
            <a:ext cx="3352799" cy="220716"/>
          </a:xfrm>
          <a:prstGeom prst="rect">
            <a:avLst/>
          </a:prstGeom>
          <a:solidFill>
            <a:srgbClr val="FFFFFF">
              <a:alpha val="45090"/>
            </a:srgbClr>
          </a:solidFill>
          <a:ln>
            <a:noFill/>
          </a:ln>
        </p:spPr>
        <p:txBody>
          <a:bodyPr spcFirstLastPara="1" wrap="square" lIns="91425" tIns="91425" rIns="91425" bIns="91425" anchor="ctr" anchorCtr="0">
            <a:noAutofit/>
          </a:bodyPr>
          <a:lstStyle/>
          <a:p>
            <a:pPr marL="457200" marR="0" lvl="0" indent="-298450" algn="l" defTabSz="914400" rtl="0" eaLnBrk="1" fontAlgn="auto" latinLnBrk="0" hangingPunct="1">
              <a:lnSpc>
                <a:spcPct val="100000"/>
              </a:lnSpc>
              <a:spcBef>
                <a:spcPts val="0"/>
              </a:spcBef>
              <a:spcAft>
                <a:spcPts val="0"/>
              </a:spcAft>
              <a:buClr>
                <a:srgbClr val="434343"/>
              </a:buClr>
              <a:buSzPts val="1100"/>
              <a:tabLst/>
              <a:defRPr/>
            </a:pPr>
            <a:r>
              <a:rPr kumimoji="0" lang="es-ES" sz="1300" b="0" i="0" u="none" strike="noStrike" kern="0" cap="none" spc="0" normalizeH="0" baseline="0" noProof="0" dirty="0">
                <a:ln>
                  <a:noFill/>
                </a:ln>
                <a:solidFill>
                  <a:schemeClr val="bg1">
                    <a:lumMod val="60000"/>
                    <a:lumOff val="40000"/>
                  </a:schemeClr>
                </a:solidFill>
                <a:effectLst/>
                <a:uLnTx/>
                <a:uFillTx/>
                <a:latin typeface="Fira Sans Condensed Light" charset="0"/>
                <a:ea typeface="Fira Sans Condensed Light"/>
                <a:cs typeface="Fira Sans Condensed Light"/>
                <a:sym typeface="Fira Sans Condensed Light"/>
              </a:rPr>
              <a:t>Facilitador: </a:t>
            </a:r>
            <a:r>
              <a:rPr kumimoji="0" lang="es-ES" sz="1300" b="0" i="0" u="none" strike="noStrike" kern="0" cap="none" spc="0" normalizeH="0" baseline="0" noProof="0" dirty="0" err="1">
                <a:ln>
                  <a:noFill/>
                </a:ln>
                <a:solidFill>
                  <a:schemeClr val="bg1">
                    <a:lumMod val="60000"/>
                    <a:lumOff val="40000"/>
                  </a:schemeClr>
                </a:solidFill>
                <a:effectLst/>
                <a:uLnTx/>
                <a:uFillTx/>
                <a:latin typeface="Fira Sans Condensed Light" charset="0"/>
                <a:ea typeface="Fira Sans Condensed Light"/>
                <a:cs typeface="Fira Sans Condensed Light"/>
                <a:sym typeface="Fira Sans Condensed Light"/>
              </a:rPr>
              <a:t>PhD</a:t>
            </a:r>
            <a:r>
              <a:rPr kumimoji="0" lang="es-ES" sz="1300" b="0" i="0" u="none" strike="noStrike" kern="0" cap="none" spc="0" normalizeH="0" baseline="0" noProof="0" dirty="0">
                <a:ln>
                  <a:noFill/>
                </a:ln>
                <a:solidFill>
                  <a:schemeClr val="bg1">
                    <a:lumMod val="60000"/>
                    <a:lumOff val="40000"/>
                  </a:schemeClr>
                </a:solidFill>
                <a:effectLst/>
                <a:uLnTx/>
                <a:uFillTx/>
                <a:latin typeface="Fira Sans Condensed Light" charset="0"/>
                <a:ea typeface="Fira Sans Condensed Light"/>
                <a:cs typeface="Fira Sans Condensed Light"/>
                <a:sym typeface="Fira Sans Condensed Light"/>
              </a:rPr>
              <a:t> Alfredo García Suárez</a:t>
            </a:r>
            <a:br>
              <a:rPr kumimoji="0" lang="es-ES" sz="13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rPr>
            </a:br>
            <a:endParaRPr kumimoji="0" lang="es-ES" sz="13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sp>
        <p:nvSpPr>
          <p:cNvPr id="646" name="Google Shape;646;p33"/>
          <p:cNvSpPr txBox="1">
            <a:spLocks noGrp="1"/>
          </p:cNvSpPr>
          <p:nvPr>
            <p:ph type="title"/>
          </p:nvPr>
        </p:nvSpPr>
        <p:spPr>
          <a:xfrm>
            <a:off x="2015354" y="615012"/>
            <a:ext cx="4522305" cy="58347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Fronted API Backend</a:t>
            </a:r>
            <a:endParaRPr dirty="0"/>
          </a:p>
        </p:txBody>
      </p:sp>
      <p:cxnSp>
        <p:nvCxnSpPr>
          <p:cNvPr id="8" name="Google Shape;137;p27"/>
          <p:cNvCxnSpPr/>
          <p:nvPr/>
        </p:nvCxnSpPr>
        <p:spPr>
          <a:xfrm>
            <a:off x="2015354" y="567891"/>
            <a:ext cx="0" cy="630600"/>
          </a:xfrm>
          <a:prstGeom prst="straightConnector1">
            <a:avLst/>
          </a:prstGeom>
          <a:noFill/>
          <a:ln w="19050" cap="flat" cmpd="sng">
            <a:solidFill>
              <a:srgbClr val="F3F3F3"/>
            </a:solidFill>
            <a:prstDash val="solid"/>
            <a:round/>
            <a:headEnd type="oval" w="med" len="med"/>
            <a:tailEnd type="oval" w="med" len="med"/>
          </a:ln>
        </p:spPr>
      </p:cxnSp>
      <p:sp>
        <p:nvSpPr>
          <p:cNvPr id="9" name="Google Shape;136;p27"/>
          <p:cNvSpPr txBox="1">
            <a:spLocks/>
          </p:cNvSpPr>
          <p:nvPr/>
        </p:nvSpPr>
        <p:spPr>
          <a:xfrm>
            <a:off x="0" y="4922784"/>
            <a:ext cx="3352799" cy="220716"/>
          </a:xfrm>
          <a:prstGeom prst="rect">
            <a:avLst/>
          </a:prstGeom>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dirty="0">
                <a:ln>
                  <a:noFill/>
                </a:ln>
                <a:solidFill>
                  <a:srgbClr val="000000"/>
                </a:solidFill>
                <a:effectLst/>
                <a:uLnTx/>
                <a:uFillTx/>
                <a:latin typeface="Arial"/>
                <a:ea typeface="Arial"/>
                <a:cs typeface="Arial"/>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Arial"/>
                <a:cs typeface="Arial"/>
                <a:sym typeface="Arial"/>
              </a:rPr>
              <a:t>Facilitador: </a:t>
            </a:r>
            <a:r>
              <a:rPr kumimoji="0" lang="es-ES" sz="1400" b="0" i="0" u="none" strike="noStrike" kern="0" cap="none" spc="0" normalizeH="0" baseline="0" noProof="0" dirty="0" err="1">
                <a:ln>
                  <a:noFill/>
                </a:ln>
                <a:solidFill>
                  <a:schemeClr val="bg1">
                    <a:lumMod val="60000"/>
                    <a:lumOff val="40000"/>
                  </a:schemeClr>
                </a:solidFill>
                <a:effectLst/>
                <a:uLnTx/>
                <a:uFillTx/>
                <a:latin typeface="Fira Sans Condensed Light" charset="0"/>
                <a:ea typeface="Arial"/>
                <a:cs typeface="Arial"/>
                <a:sym typeface="Arial"/>
              </a:rPr>
              <a:t>PhD</a:t>
            </a: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Arial"/>
                <a:cs typeface="Arial"/>
                <a:sym typeface="Arial"/>
              </a:rPr>
              <a:t> Alfredo García Suárez</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br>
              <a:rPr kumimoji="0" lang="es-ES" sz="1400" b="0" i="0" u="none" strike="noStrike" kern="0" cap="none" spc="0" normalizeH="0" baseline="0" noProof="0" dirty="0">
                <a:ln>
                  <a:noFill/>
                </a:ln>
                <a:solidFill>
                  <a:srgbClr val="000000"/>
                </a:solidFill>
                <a:effectLst/>
                <a:uLnTx/>
                <a:uFillTx/>
                <a:latin typeface="Arial"/>
                <a:ea typeface="Arial"/>
                <a:cs typeface="Arial"/>
                <a:sym typeface="Arial"/>
              </a:rPr>
            </a:br>
            <a:endParaRPr kumimoji="0" lang="es-ES"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pic>
        <p:nvPicPr>
          <p:cNvPr id="2" name="Picture 2" descr="Virtual Horizon BUAP">
            <a:extLst>
              <a:ext uri="{FF2B5EF4-FFF2-40B4-BE49-F238E27FC236}">
                <a16:creationId xmlns:a16="http://schemas.microsoft.com/office/drawing/2014/main" id="{E4742490-BBE5-9AC8-65BF-B0678E0E4C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3913" y="102446"/>
            <a:ext cx="1931133" cy="977144"/>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A Seven-Step Guide to API-First Integration">
            <a:extLst>
              <a:ext uri="{FF2B5EF4-FFF2-40B4-BE49-F238E27FC236}">
                <a16:creationId xmlns:a16="http://schemas.microsoft.com/office/drawing/2014/main" id="{DEA3573C-6D0A-5162-9CEB-CB648B7B844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70892" y="1477425"/>
            <a:ext cx="6002215" cy="322619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5BFCA198-F66F-4C82-22B7-DABA00E1F25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1206" y="209702"/>
            <a:ext cx="1394098" cy="13940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55874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sp>
        <p:nvSpPr>
          <p:cNvPr id="646" name="Google Shape;646;p33"/>
          <p:cNvSpPr txBox="1">
            <a:spLocks noGrp="1"/>
          </p:cNvSpPr>
          <p:nvPr>
            <p:ph type="title"/>
          </p:nvPr>
        </p:nvSpPr>
        <p:spPr>
          <a:xfrm>
            <a:off x="2015354" y="615012"/>
            <a:ext cx="4522305" cy="58347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Entornos de Programación</a:t>
            </a:r>
            <a:endParaRPr dirty="0"/>
          </a:p>
        </p:txBody>
      </p:sp>
      <p:cxnSp>
        <p:nvCxnSpPr>
          <p:cNvPr id="8" name="Google Shape;137;p27"/>
          <p:cNvCxnSpPr/>
          <p:nvPr/>
        </p:nvCxnSpPr>
        <p:spPr>
          <a:xfrm>
            <a:off x="2015354" y="567891"/>
            <a:ext cx="0" cy="630600"/>
          </a:xfrm>
          <a:prstGeom prst="straightConnector1">
            <a:avLst/>
          </a:prstGeom>
          <a:noFill/>
          <a:ln w="19050" cap="flat" cmpd="sng">
            <a:solidFill>
              <a:srgbClr val="F3F3F3"/>
            </a:solidFill>
            <a:prstDash val="solid"/>
            <a:round/>
            <a:headEnd type="oval" w="med" len="med"/>
            <a:tailEnd type="oval" w="med" len="med"/>
          </a:ln>
        </p:spPr>
      </p:cxnSp>
      <p:sp>
        <p:nvSpPr>
          <p:cNvPr id="9" name="Google Shape;136;p27"/>
          <p:cNvSpPr txBox="1">
            <a:spLocks/>
          </p:cNvSpPr>
          <p:nvPr/>
        </p:nvSpPr>
        <p:spPr>
          <a:xfrm>
            <a:off x="0" y="4922784"/>
            <a:ext cx="3352799" cy="220716"/>
          </a:xfrm>
          <a:prstGeom prst="rect">
            <a:avLst/>
          </a:prstGeom>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dirty="0">
                <a:ln>
                  <a:noFill/>
                </a:ln>
                <a:solidFill>
                  <a:srgbClr val="000000"/>
                </a:solidFill>
                <a:effectLst/>
                <a:uLnTx/>
                <a:uFillTx/>
                <a:latin typeface="Arial"/>
                <a:ea typeface="Arial"/>
                <a:cs typeface="Arial"/>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Arial"/>
                <a:cs typeface="Arial"/>
                <a:sym typeface="Arial"/>
              </a:rPr>
              <a:t>Facilitador: </a:t>
            </a:r>
            <a:r>
              <a:rPr kumimoji="0" lang="es-ES" sz="1400" b="0" i="0" u="none" strike="noStrike" kern="0" cap="none" spc="0" normalizeH="0" baseline="0" noProof="0" dirty="0" err="1">
                <a:ln>
                  <a:noFill/>
                </a:ln>
                <a:solidFill>
                  <a:schemeClr val="bg1">
                    <a:lumMod val="60000"/>
                    <a:lumOff val="40000"/>
                  </a:schemeClr>
                </a:solidFill>
                <a:effectLst/>
                <a:uLnTx/>
                <a:uFillTx/>
                <a:latin typeface="Fira Sans Condensed Light" charset="0"/>
                <a:ea typeface="Arial"/>
                <a:cs typeface="Arial"/>
                <a:sym typeface="Arial"/>
              </a:rPr>
              <a:t>PhD</a:t>
            </a: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Arial"/>
                <a:cs typeface="Arial"/>
                <a:sym typeface="Arial"/>
              </a:rPr>
              <a:t> Alfredo García Suárez</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br>
              <a:rPr kumimoji="0" lang="es-ES" sz="1400" b="0" i="0" u="none" strike="noStrike" kern="0" cap="none" spc="0" normalizeH="0" baseline="0" noProof="0" dirty="0">
                <a:ln>
                  <a:noFill/>
                </a:ln>
                <a:solidFill>
                  <a:srgbClr val="000000"/>
                </a:solidFill>
                <a:effectLst/>
                <a:uLnTx/>
                <a:uFillTx/>
                <a:latin typeface="Arial"/>
                <a:ea typeface="Arial"/>
                <a:cs typeface="Arial"/>
                <a:sym typeface="Arial"/>
              </a:rPr>
            </a:br>
            <a:endParaRPr kumimoji="0" lang="es-ES"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pic>
        <p:nvPicPr>
          <p:cNvPr id="2" name="Picture 2" descr="Virtual Horizon BUAP">
            <a:extLst>
              <a:ext uri="{FF2B5EF4-FFF2-40B4-BE49-F238E27FC236}">
                <a16:creationId xmlns:a16="http://schemas.microsoft.com/office/drawing/2014/main" id="{E4742490-BBE5-9AC8-65BF-B0678E0E4C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3913" y="102446"/>
            <a:ext cx="1931133" cy="977144"/>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Frameworks y Librerías de Full Stack: Su aporte para los desarrolladores en  el mercado. - Desafío Latam">
            <a:extLst>
              <a:ext uri="{FF2B5EF4-FFF2-40B4-BE49-F238E27FC236}">
                <a16:creationId xmlns:a16="http://schemas.microsoft.com/office/drawing/2014/main" id="{33C73D89-AA17-B56E-9B6E-914EAF1F40D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6400" y="1482321"/>
            <a:ext cx="5897217" cy="327111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9B771965-D280-094B-AC8B-4614326F675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1206" y="209702"/>
            <a:ext cx="1394098" cy="13940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27005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sp>
        <p:nvSpPr>
          <p:cNvPr id="646" name="Google Shape;646;p33"/>
          <p:cNvSpPr txBox="1">
            <a:spLocks noGrp="1"/>
          </p:cNvSpPr>
          <p:nvPr>
            <p:ph type="title"/>
          </p:nvPr>
        </p:nvSpPr>
        <p:spPr>
          <a:xfrm>
            <a:off x="2015354" y="615012"/>
            <a:ext cx="4522305" cy="58347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Frameworks Back-end</a:t>
            </a:r>
            <a:endParaRPr dirty="0"/>
          </a:p>
        </p:txBody>
      </p:sp>
      <p:cxnSp>
        <p:nvCxnSpPr>
          <p:cNvPr id="8" name="Google Shape;137;p27"/>
          <p:cNvCxnSpPr/>
          <p:nvPr/>
        </p:nvCxnSpPr>
        <p:spPr>
          <a:xfrm>
            <a:off x="2015354" y="567891"/>
            <a:ext cx="0" cy="630600"/>
          </a:xfrm>
          <a:prstGeom prst="straightConnector1">
            <a:avLst/>
          </a:prstGeom>
          <a:noFill/>
          <a:ln w="19050" cap="flat" cmpd="sng">
            <a:solidFill>
              <a:srgbClr val="F3F3F3"/>
            </a:solidFill>
            <a:prstDash val="solid"/>
            <a:round/>
            <a:headEnd type="oval" w="med" len="med"/>
            <a:tailEnd type="oval" w="med" len="med"/>
          </a:ln>
        </p:spPr>
      </p:cxnSp>
      <p:sp>
        <p:nvSpPr>
          <p:cNvPr id="9" name="Google Shape;136;p27"/>
          <p:cNvSpPr txBox="1">
            <a:spLocks/>
          </p:cNvSpPr>
          <p:nvPr/>
        </p:nvSpPr>
        <p:spPr>
          <a:xfrm>
            <a:off x="0" y="4922784"/>
            <a:ext cx="3352799" cy="220716"/>
          </a:xfrm>
          <a:prstGeom prst="rect">
            <a:avLst/>
          </a:prstGeom>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dirty="0">
                <a:ln>
                  <a:noFill/>
                </a:ln>
                <a:solidFill>
                  <a:srgbClr val="000000"/>
                </a:solidFill>
                <a:effectLst/>
                <a:uLnTx/>
                <a:uFillTx/>
                <a:latin typeface="Arial"/>
                <a:ea typeface="Arial"/>
                <a:cs typeface="Arial"/>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Arial"/>
                <a:cs typeface="Arial"/>
                <a:sym typeface="Arial"/>
              </a:rPr>
              <a:t>Facilitador: </a:t>
            </a:r>
            <a:r>
              <a:rPr kumimoji="0" lang="es-ES" sz="1400" b="0" i="0" u="none" strike="noStrike" kern="0" cap="none" spc="0" normalizeH="0" baseline="0" noProof="0" dirty="0" err="1">
                <a:ln>
                  <a:noFill/>
                </a:ln>
                <a:solidFill>
                  <a:schemeClr val="bg1">
                    <a:lumMod val="60000"/>
                    <a:lumOff val="40000"/>
                  </a:schemeClr>
                </a:solidFill>
                <a:effectLst/>
                <a:uLnTx/>
                <a:uFillTx/>
                <a:latin typeface="Fira Sans Condensed Light" charset="0"/>
                <a:ea typeface="Arial"/>
                <a:cs typeface="Arial"/>
                <a:sym typeface="Arial"/>
              </a:rPr>
              <a:t>PhD</a:t>
            </a: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Arial"/>
                <a:cs typeface="Arial"/>
                <a:sym typeface="Arial"/>
              </a:rPr>
              <a:t> Alfredo García Suárez</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br>
              <a:rPr kumimoji="0" lang="es-ES" sz="1400" b="0" i="0" u="none" strike="noStrike" kern="0" cap="none" spc="0" normalizeH="0" baseline="0" noProof="0" dirty="0">
                <a:ln>
                  <a:noFill/>
                </a:ln>
                <a:solidFill>
                  <a:srgbClr val="000000"/>
                </a:solidFill>
                <a:effectLst/>
                <a:uLnTx/>
                <a:uFillTx/>
                <a:latin typeface="Arial"/>
                <a:ea typeface="Arial"/>
                <a:cs typeface="Arial"/>
                <a:sym typeface="Arial"/>
              </a:rPr>
            </a:br>
            <a:endParaRPr kumimoji="0" lang="es-ES"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pic>
        <p:nvPicPr>
          <p:cNvPr id="2" name="Picture 2" descr="Virtual Horizon BUAP">
            <a:extLst>
              <a:ext uri="{FF2B5EF4-FFF2-40B4-BE49-F238E27FC236}">
                <a16:creationId xmlns:a16="http://schemas.microsoft.com/office/drawing/2014/main" id="{E4742490-BBE5-9AC8-65BF-B0678E0E4C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3913" y="102446"/>
            <a:ext cx="1931133" cy="97714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The Top 10 Python Frameworks for Web Development">
            <a:extLst>
              <a:ext uri="{FF2B5EF4-FFF2-40B4-BE49-F238E27FC236}">
                <a16:creationId xmlns:a16="http://schemas.microsoft.com/office/drawing/2014/main" id="{3C67FF8B-1208-6AB9-D1DC-81BDECD3A0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6399" y="1453951"/>
            <a:ext cx="5499138" cy="329948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a:extLst>
              <a:ext uri="{FF2B5EF4-FFF2-40B4-BE49-F238E27FC236}">
                <a16:creationId xmlns:a16="http://schemas.microsoft.com/office/drawing/2014/main" id="{FD38C548-8C84-79F7-E7CE-EED04EE1AEA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1206" y="209702"/>
            <a:ext cx="1394098" cy="13940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85309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sp>
        <p:nvSpPr>
          <p:cNvPr id="646" name="Google Shape;646;p33"/>
          <p:cNvSpPr txBox="1">
            <a:spLocks noGrp="1"/>
          </p:cNvSpPr>
          <p:nvPr>
            <p:ph type="title"/>
          </p:nvPr>
        </p:nvSpPr>
        <p:spPr>
          <a:xfrm>
            <a:off x="2015354" y="615012"/>
            <a:ext cx="4522305" cy="58347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FastAPI</a:t>
            </a:r>
            <a:endParaRPr dirty="0"/>
          </a:p>
        </p:txBody>
      </p:sp>
      <p:cxnSp>
        <p:nvCxnSpPr>
          <p:cNvPr id="8" name="Google Shape;137;p27"/>
          <p:cNvCxnSpPr/>
          <p:nvPr/>
        </p:nvCxnSpPr>
        <p:spPr>
          <a:xfrm>
            <a:off x="2015354" y="567891"/>
            <a:ext cx="0" cy="630600"/>
          </a:xfrm>
          <a:prstGeom prst="straightConnector1">
            <a:avLst/>
          </a:prstGeom>
          <a:noFill/>
          <a:ln w="19050" cap="flat" cmpd="sng">
            <a:solidFill>
              <a:srgbClr val="F3F3F3"/>
            </a:solidFill>
            <a:prstDash val="solid"/>
            <a:round/>
            <a:headEnd type="oval" w="med" len="med"/>
            <a:tailEnd type="oval" w="med" len="med"/>
          </a:ln>
        </p:spPr>
      </p:cxnSp>
      <p:sp>
        <p:nvSpPr>
          <p:cNvPr id="9" name="Google Shape;136;p27"/>
          <p:cNvSpPr txBox="1">
            <a:spLocks/>
          </p:cNvSpPr>
          <p:nvPr/>
        </p:nvSpPr>
        <p:spPr>
          <a:xfrm>
            <a:off x="0" y="4922784"/>
            <a:ext cx="3352799" cy="220716"/>
          </a:xfrm>
          <a:prstGeom prst="rect">
            <a:avLst/>
          </a:prstGeom>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dirty="0">
                <a:ln>
                  <a:noFill/>
                </a:ln>
                <a:solidFill>
                  <a:srgbClr val="000000"/>
                </a:solidFill>
                <a:effectLst/>
                <a:uLnTx/>
                <a:uFillTx/>
                <a:latin typeface="Arial"/>
                <a:ea typeface="Arial"/>
                <a:cs typeface="Arial"/>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Arial"/>
                <a:cs typeface="Arial"/>
                <a:sym typeface="Arial"/>
              </a:rPr>
              <a:t>Facilitador: </a:t>
            </a:r>
            <a:r>
              <a:rPr kumimoji="0" lang="es-ES" sz="1400" b="0" i="0" u="none" strike="noStrike" kern="0" cap="none" spc="0" normalizeH="0" baseline="0" noProof="0" dirty="0" err="1">
                <a:ln>
                  <a:noFill/>
                </a:ln>
                <a:solidFill>
                  <a:schemeClr val="bg1">
                    <a:lumMod val="60000"/>
                    <a:lumOff val="40000"/>
                  </a:schemeClr>
                </a:solidFill>
                <a:effectLst/>
                <a:uLnTx/>
                <a:uFillTx/>
                <a:latin typeface="Fira Sans Condensed Light" charset="0"/>
                <a:ea typeface="Arial"/>
                <a:cs typeface="Arial"/>
                <a:sym typeface="Arial"/>
              </a:rPr>
              <a:t>PhD</a:t>
            </a: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Arial"/>
                <a:cs typeface="Arial"/>
                <a:sym typeface="Arial"/>
              </a:rPr>
              <a:t> Alfredo García Suárez</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br>
              <a:rPr kumimoji="0" lang="es-ES" sz="1400" b="0" i="0" u="none" strike="noStrike" kern="0" cap="none" spc="0" normalizeH="0" baseline="0" noProof="0" dirty="0">
                <a:ln>
                  <a:noFill/>
                </a:ln>
                <a:solidFill>
                  <a:srgbClr val="000000"/>
                </a:solidFill>
                <a:effectLst/>
                <a:uLnTx/>
                <a:uFillTx/>
                <a:latin typeface="Arial"/>
                <a:ea typeface="Arial"/>
                <a:cs typeface="Arial"/>
                <a:sym typeface="Arial"/>
              </a:rPr>
            </a:br>
            <a:endParaRPr kumimoji="0" lang="es-ES"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pic>
        <p:nvPicPr>
          <p:cNvPr id="2" name="Picture 2" descr="Virtual Horizon BUAP">
            <a:extLst>
              <a:ext uri="{FF2B5EF4-FFF2-40B4-BE49-F238E27FC236}">
                <a16:creationId xmlns:a16="http://schemas.microsoft.com/office/drawing/2014/main" id="{E4742490-BBE5-9AC8-65BF-B0678E0E4C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3913" y="102446"/>
            <a:ext cx="1931133" cy="977144"/>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GitHub - tiangolo/fastapi: FastAPI framework, high performance, easy to  learn, fast to code, ready for production">
            <a:extLst>
              <a:ext uri="{FF2B5EF4-FFF2-40B4-BE49-F238E27FC236}">
                <a16:creationId xmlns:a16="http://schemas.microsoft.com/office/drawing/2014/main" id="{025ED127-53C2-9414-43A1-7974AB6FA96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30457" y="1513719"/>
            <a:ext cx="6241628" cy="312081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a:extLst>
              <a:ext uri="{FF2B5EF4-FFF2-40B4-BE49-F238E27FC236}">
                <a16:creationId xmlns:a16="http://schemas.microsoft.com/office/drawing/2014/main" id="{5BBDE05F-97EF-912B-2DA3-B82DBC62C4E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1206" y="209702"/>
            <a:ext cx="1394098" cy="13940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43421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sp>
        <p:nvSpPr>
          <p:cNvPr id="646" name="Google Shape;646;p33"/>
          <p:cNvSpPr txBox="1">
            <a:spLocks noGrp="1"/>
          </p:cNvSpPr>
          <p:nvPr>
            <p:ph type="title"/>
          </p:nvPr>
        </p:nvSpPr>
        <p:spPr>
          <a:xfrm>
            <a:off x="2015354" y="615012"/>
            <a:ext cx="4522305" cy="58347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FastAPI</a:t>
            </a:r>
            <a:endParaRPr dirty="0"/>
          </a:p>
        </p:txBody>
      </p:sp>
      <p:cxnSp>
        <p:nvCxnSpPr>
          <p:cNvPr id="8" name="Google Shape;137;p27"/>
          <p:cNvCxnSpPr/>
          <p:nvPr/>
        </p:nvCxnSpPr>
        <p:spPr>
          <a:xfrm>
            <a:off x="2015354" y="567891"/>
            <a:ext cx="0" cy="630600"/>
          </a:xfrm>
          <a:prstGeom prst="straightConnector1">
            <a:avLst/>
          </a:prstGeom>
          <a:noFill/>
          <a:ln w="19050" cap="flat" cmpd="sng">
            <a:solidFill>
              <a:srgbClr val="F3F3F3"/>
            </a:solidFill>
            <a:prstDash val="solid"/>
            <a:round/>
            <a:headEnd type="oval" w="med" len="med"/>
            <a:tailEnd type="oval" w="med" len="med"/>
          </a:ln>
        </p:spPr>
      </p:cxnSp>
      <p:sp>
        <p:nvSpPr>
          <p:cNvPr id="9" name="Google Shape;136;p27"/>
          <p:cNvSpPr txBox="1">
            <a:spLocks/>
          </p:cNvSpPr>
          <p:nvPr/>
        </p:nvSpPr>
        <p:spPr>
          <a:xfrm>
            <a:off x="0" y="4922784"/>
            <a:ext cx="3352799" cy="220716"/>
          </a:xfrm>
          <a:prstGeom prst="rect">
            <a:avLst/>
          </a:prstGeom>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dirty="0">
                <a:ln>
                  <a:noFill/>
                </a:ln>
                <a:solidFill>
                  <a:srgbClr val="000000"/>
                </a:solidFill>
                <a:effectLst/>
                <a:uLnTx/>
                <a:uFillTx/>
                <a:latin typeface="Arial"/>
                <a:ea typeface="Arial"/>
                <a:cs typeface="Arial"/>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Arial"/>
                <a:cs typeface="Arial"/>
                <a:sym typeface="Arial"/>
              </a:rPr>
              <a:t>Facilitador: </a:t>
            </a:r>
            <a:r>
              <a:rPr kumimoji="0" lang="es-ES" sz="1400" b="0" i="0" u="none" strike="noStrike" kern="0" cap="none" spc="0" normalizeH="0" baseline="0" noProof="0" dirty="0" err="1">
                <a:ln>
                  <a:noFill/>
                </a:ln>
                <a:solidFill>
                  <a:schemeClr val="bg1">
                    <a:lumMod val="60000"/>
                    <a:lumOff val="40000"/>
                  </a:schemeClr>
                </a:solidFill>
                <a:effectLst/>
                <a:uLnTx/>
                <a:uFillTx/>
                <a:latin typeface="Fira Sans Condensed Light" charset="0"/>
                <a:ea typeface="Arial"/>
                <a:cs typeface="Arial"/>
                <a:sym typeface="Arial"/>
              </a:rPr>
              <a:t>PhD</a:t>
            </a: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Arial"/>
                <a:cs typeface="Arial"/>
                <a:sym typeface="Arial"/>
              </a:rPr>
              <a:t> Alfredo García Suárez</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br>
              <a:rPr kumimoji="0" lang="es-ES" sz="1400" b="0" i="0" u="none" strike="noStrike" kern="0" cap="none" spc="0" normalizeH="0" baseline="0" noProof="0" dirty="0">
                <a:ln>
                  <a:noFill/>
                </a:ln>
                <a:solidFill>
                  <a:srgbClr val="000000"/>
                </a:solidFill>
                <a:effectLst/>
                <a:uLnTx/>
                <a:uFillTx/>
                <a:latin typeface="Arial"/>
                <a:ea typeface="Arial"/>
                <a:cs typeface="Arial"/>
                <a:sym typeface="Arial"/>
              </a:rPr>
            </a:br>
            <a:endParaRPr kumimoji="0" lang="es-ES"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pic>
        <p:nvPicPr>
          <p:cNvPr id="2" name="Picture 2" descr="Virtual Horizon BUAP">
            <a:extLst>
              <a:ext uri="{FF2B5EF4-FFF2-40B4-BE49-F238E27FC236}">
                <a16:creationId xmlns:a16="http://schemas.microsoft.com/office/drawing/2014/main" id="{E4742490-BBE5-9AC8-65BF-B0678E0E4C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3913" y="102446"/>
            <a:ext cx="1931133" cy="97714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a:extLst>
              <a:ext uri="{FF2B5EF4-FFF2-40B4-BE49-F238E27FC236}">
                <a16:creationId xmlns:a16="http://schemas.microsoft.com/office/drawing/2014/main" id="{5BBDE05F-97EF-912B-2DA3-B82DBC62C4E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1206" y="209702"/>
            <a:ext cx="1394098" cy="1394098"/>
          </a:xfrm>
          <a:prstGeom prst="rect">
            <a:avLst/>
          </a:prstGeom>
          <a:noFill/>
          <a:extLst>
            <a:ext uri="{909E8E84-426E-40DD-AFC4-6F175D3DCCD1}">
              <a14:hiddenFill xmlns:a14="http://schemas.microsoft.com/office/drawing/2010/main">
                <a:solidFill>
                  <a:srgbClr val="FFFFFF"/>
                </a:solidFill>
              </a14:hiddenFill>
            </a:ext>
          </a:extLst>
        </p:spPr>
      </p:pic>
      <p:sp>
        <p:nvSpPr>
          <p:cNvPr id="3" name="Google Shape;1762;p45">
            <a:extLst>
              <a:ext uri="{FF2B5EF4-FFF2-40B4-BE49-F238E27FC236}">
                <a16:creationId xmlns:a16="http://schemas.microsoft.com/office/drawing/2014/main" id="{B523F55B-9B78-7908-6868-423929215F8B}"/>
              </a:ext>
            </a:extLst>
          </p:cNvPr>
          <p:cNvSpPr txBox="1">
            <a:spLocks/>
          </p:cNvSpPr>
          <p:nvPr/>
        </p:nvSpPr>
        <p:spPr>
          <a:xfrm>
            <a:off x="1860299" y="1375995"/>
            <a:ext cx="6189180" cy="3336682"/>
          </a:xfrm>
          <a:prstGeom prst="rect">
            <a:avLst/>
          </a:prstGeom>
          <a:noFill/>
          <a:ln>
            <a:noFill/>
          </a:ln>
        </p:spPr>
        <p:txBody>
          <a:bodyPr spcFirstLastPara="1" wrap="square" lIns="91425" tIns="274300" rIns="91425" bIns="91425" anchor="ctr"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1pPr>
            <a:lvl2pPr marL="914400" marR="0" lvl="1"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2pPr>
            <a:lvl3pPr marL="1371600" marR="0" lvl="2"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3pPr>
            <a:lvl4pPr marL="1828800" marR="0" lvl="3"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4pPr>
            <a:lvl5pPr marL="2286000" marR="0" lvl="4"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5pPr>
            <a:lvl6pPr marL="2743200" marR="0" lvl="5"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6pPr>
            <a:lvl7pPr marL="3200400" marR="0" lvl="6"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7pPr>
            <a:lvl8pPr marL="3657600" marR="0" lvl="7"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8pPr>
            <a:lvl9pPr marL="4114800" marR="0" lvl="8" indent="-304800" algn="l" rtl="0">
              <a:lnSpc>
                <a:spcPct val="115000"/>
              </a:lnSpc>
              <a:spcBef>
                <a:spcPts val="1600"/>
              </a:spcBef>
              <a:spcAft>
                <a:spcPts val="160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9pPr>
          </a:lstStyle>
          <a:p>
            <a:pPr marL="152400" indent="0">
              <a:buNone/>
            </a:pPr>
            <a:r>
              <a:rPr lang="es-ES" sz="1400" b="1" dirty="0" err="1"/>
              <a:t>FastAPI</a:t>
            </a:r>
            <a:r>
              <a:rPr lang="es-ES" sz="1400" b="1" dirty="0"/>
              <a:t> es un web </a:t>
            </a:r>
            <a:r>
              <a:rPr lang="es-ES" sz="1400" b="1" dirty="0" err="1"/>
              <a:t>framework</a:t>
            </a:r>
            <a:r>
              <a:rPr lang="es-ES" sz="1400" b="1" dirty="0"/>
              <a:t> moderno y rápido (de alto rendimiento) para construir </a:t>
            </a:r>
            <a:r>
              <a:rPr lang="es-ES" sz="1400" b="1" dirty="0" err="1"/>
              <a:t>APIs</a:t>
            </a:r>
            <a:r>
              <a:rPr lang="es-ES" sz="1400" b="1" dirty="0"/>
              <a:t> con Python 3.6+ basado en las anotaciones de tipos estándar de Python.</a:t>
            </a:r>
          </a:p>
          <a:p>
            <a:pPr marL="152400" indent="0">
              <a:buNone/>
            </a:pPr>
            <a:endParaRPr lang="es-ES" sz="1400" b="1" dirty="0"/>
          </a:p>
          <a:p>
            <a:pPr marL="152400" indent="0">
              <a:buNone/>
            </a:pPr>
            <a:r>
              <a:rPr lang="es-ES" sz="1400" b="1" dirty="0"/>
              <a:t>Sus características principales son:</a:t>
            </a:r>
          </a:p>
          <a:p>
            <a:pPr marL="152400" indent="0">
              <a:buNone/>
            </a:pPr>
            <a:endParaRPr lang="es-ES" sz="1400" b="1" dirty="0">
              <a:solidFill>
                <a:schemeClr val="bg1"/>
              </a:solidFill>
            </a:endParaRPr>
          </a:p>
          <a:p>
            <a:pPr marL="152400" indent="0">
              <a:buNone/>
            </a:pPr>
            <a:r>
              <a:rPr lang="es-ES" sz="1400" b="1" dirty="0">
                <a:solidFill>
                  <a:schemeClr val="bg1"/>
                </a:solidFill>
              </a:rPr>
              <a:t>Rapidez: </a:t>
            </a:r>
            <a:r>
              <a:rPr lang="es-ES" sz="1400" b="1" dirty="0"/>
              <a:t>Alto rendimiento, a la par con </a:t>
            </a:r>
            <a:r>
              <a:rPr lang="es-ES" sz="1400" b="1" dirty="0" err="1"/>
              <a:t>NodeJS</a:t>
            </a:r>
            <a:r>
              <a:rPr lang="es-ES" sz="1400" b="1" dirty="0"/>
              <a:t> y </a:t>
            </a:r>
            <a:r>
              <a:rPr lang="es-ES" sz="1400" b="1" dirty="0" err="1"/>
              <a:t>Go</a:t>
            </a:r>
            <a:r>
              <a:rPr lang="es-ES" sz="1400" b="1" dirty="0"/>
              <a:t> (gracias a </a:t>
            </a:r>
            <a:r>
              <a:rPr lang="es-ES" sz="1400" b="1" dirty="0" err="1"/>
              <a:t>Starlette</a:t>
            </a:r>
            <a:r>
              <a:rPr lang="es-ES" sz="1400" b="1" dirty="0"/>
              <a:t> y </a:t>
            </a:r>
            <a:r>
              <a:rPr lang="es-ES" sz="1400" b="1" dirty="0" err="1"/>
              <a:t>Pydantic</a:t>
            </a:r>
            <a:r>
              <a:rPr lang="es-ES" sz="1400" b="1" dirty="0"/>
              <a:t>). Uno de los </a:t>
            </a:r>
            <a:r>
              <a:rPr lang="es-ES" sz="1400" b="1" dirty="0" err="1"/>
              <a:t>frameworks</a:t>
            </a:r>
            <a:r>
              <a:rPr lang="es-ES" sz="1400" b="1" dirty="0"/>
              <a:t> de Python más rápidos. </a:t>
            </a:r>
          </a:p>
          <a:p>
            <a:pPr marL="152400" indent="0">
              <a:buNone/>
            </a:pPr>
            <a:endParaRPr lang="es-ES" sz="1400" b="1" dirty="0"/>
          </a:p>
          <a:p>
            <a:pPr marL="152400" indent="0">
              <a:buNone/>
            </a:pPr>
            <a:endParaRPr lang="es-ES" sz="1400" b="1" dirty="0"/>
          </a:p>
          <a:p>
            <a:pPr marL="152400" indent="0">
              <a:buNone/>
            </a:pPr>
            <a:r>
              <a:rPr lang="es-ES" sz="1400" b="1" dirty="0">
                <a:solidFill>
                  <a:schemeClr val="bg1"/>
                </a:solidFill>
              </a:rPr>
              <a:t>Rápido de programar: </a:t>
            </a:r>
            <a:r>
              <a:rPr lang="es-ES" sz="1400" b="1" dirty="0"/>
              <a:t>Incrementa la velocidad de desarrollo entre 200% y 300%. </a:t>
            </a:r>
            <a:endParaRPr lang="en-US" sz="1400" b="1" dirty="0"/>
          </a:p>
          <a:p>
            <a:endParaRPr lang="en-US" sz="1400" b="1" dirty="0"/>
          </a:p>
        </p:txBody>
      </p:sp>
    </p:spTree>
    <p:extLst>
      <p:ext uri="{BB962C8B-B14F-4D97-AF65-F5344CB8AC3E}">
        <p14:creationId xmlns:p14="http://schemas.microsoft.com/office/powerpoint/2010/main" val="2703401580"/>
      </p:ext>
    </p:extLst>
  </p:cSld>
  <p:clrMapOvr>
    <a:masterClrMapping/>
  </p:clrMapOvr>
</p:sld>
</file>

<file path=ppt/theme/theme1.xml><?xml version="1.0" encoding="utf-8"?>
<a:theme xmlns:a="http://schemas.openxmlformats.org/drawingml/2006/main" name="Ai Tech Agency by Slidesgo">
  <a:themeElements>
    <a:clrScheme name="Simple Light">
      <a:dk1>
        <a:srgbClr val="0C343D"/>
      </a:dk1>
      <a:lt1>
        <a:srgbClr val="00C3B1"/>
      </a:lt1>
      <a:dk2>
        <a:srgbClr val="CC4125"/>
      </a:dk2>
      <a:lt2>
        <a:srgbClr val="F3F3F3"/>
      </a:lt2>
      <a:accent1>
        <a:srgbClr val="0C343D"/>
      </a:accent1>
      <a:accent2>
        <a:srgbClr val="00C3B1"/>
      </a:accent2>
      <a:accent3>
        <a:srgbClr val="CC4125"/>
      </a:accent3>
      <a:accent4>
        <a:srgbClr val="F3F3F3"/>
      </a:accent4>
      <a:accent5>
        <a:srgbClr val="0C343D"/>
      </a:accent5>
      <a:accent6>
        <a:srgbClr val="00C3B1"/>
      </a:accent6>
      <a:hlink>
        <a:srgbClr val="F3F3F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12084</TotalTime>
  <Words>1578</Words>
  <Application>Microsoft Office PowerPoint</Application>
  <PresentationFormat>Presentación en pantalla (16:9)</PresentationFormat>
  <Paragraphs>291</Paragraphs>
  <Slides>46</Slides>
  <Notes>46</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46</vt:i4>
      </vt:variant>
    </vt:vector>
  </HeadingPairs>
  <TitlesOfParts>
    <vt:vector size="52" baseType="lpstr">
      <vt:lpstr>Fira Sans Condensed Light</vt:lpstr>
      <vt:lpstr>Rajdhani</vt:lpstr>
      <vt:lpstr>Advent Pro Light</vt:lpstr>
      <vt:lpstr>Arial</vt:lpstr>
      <vt:lpstr>Anton</vt:lpstr>
      <vt:lpstr>Ai Tech Agency by Slidesgo</vt:lpstr>
      <vt:lpstr>Presentación de PowerPoint</vt:lpstr>
      <vt:lpstr>Bienvenida</vt:lpstr>
      <vt:lpstr>Presentación de PowerPoint</vt:lpstr>
      <vt:lpstr>Clase Anterior</vt:lpstr>
      <vt:lpstr>Fronted API Backend</vt:lpstr>
      <vt:lpstr>Entornos de Programación</vt:lpstr>
      <vt:lpstr>Frameworks Back-end</vt:lpstr>
      <vt:lpstr>FastAPI</vt:lpstr>
      <vt:lpstr>FastAPI</vt:lpstr>
      <vt:lpstr>FastAPI</vt:lpstr>
      <vt:lpstr>FastAPI</vt:lpstr>
      <vt:lpstr>FastAPI</vt:lpstr>
      <vt:lpstr>FastAPI</vt:lpstr>
      <vt:lpstr>CRUD</vt:lpstr>
      <vt:lpstr>GET</vt:lpstr>
      <vt:lpstr>GET</vt:lpstr>
      <vt:lpstr>GET</vt:lpstr>
      <vt:lpstr>GET</vt:lpstr>
      <vt:lpstr>GET</vt:lpstr>
      <vt:lpstr>GET</vt:lpstr>
      <vt:lpstr>GET</vt:lpstr>
      <vt:lpstr>GET</vt:lpstr>
      <vt:lpstr>GET</vt:lpstr>
      <vt:lpstr>GET</vt:lpstr>
      <vt:lpstr>GET</vt:lpstr>
      <vt:lpstr>BACKEND</vt:lpstr>
      <vt:lpstr>Peticiones a servidor</vt:lpstr>
      <vt:lpstr>Peticiones a servidor</vt:lpstr>
      <vt:lpstr>Peticiones a servidor</vt:lpstr>
      <vt:lpstr>Peticiones a servidor</vt:lpstr>
      <vt:lpstr>Peticiones a servidor</vt:lpstr>
      <vt:lpstr>Códigos de Respuesta de servidor</vt:lpstr>
      <vt:lpstr>Respuesta de servidor</vt:lpstr>
      <vt:lpstr>Documentación de API</vt:lpstr>
      <vt:lpstr>Documentación de API</vt:lpstr>
      <vt:lpstr>Documentación de API</vt:lpstr>
      <vt:lpstr>Documentación de API</vt:lpstr>
      <vt:lpstr>Aplicaciones para interactuar con Backend (Cliente API)</vt:lpstr>
      <vt:lpstr>Aplicaciones para interactuar con Backend (Cliente API)</vt:lpstr>
      <vt:lpstr>Métodos para interactuar con Backend (Cliente API)</vt:lpstr>
      <vt:lpstr>PATH</vt:lpstr>
      <vt:lpstr>PATH</vt:lpstr>
      <vt:lpstr>Modelo Relación-Entidad</vt:lpstr>
      <vt:lpstr>Actividad 1 (API solo Get)</vt:lpstr>
      <vt:lpstr>FastAPI</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DEFENSA DOCTORAL</dc:title>
  <dc:creator>Alfredo Garcia</dc:creator>
  <cp:lastModifiedBy>Alfredo Garcia Suarez</cp:lastModifiedBy>
  <cp:revision>245</cp:revision>
  <dcterms:modified xsi:type="dcterms:W3CDTF">2023-08-16T19:06:35Z</dcterms:modified>
</cp:coreProperties>
</file>